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70"/>
  </p:notesMasterIdLst>
  <p:handoutMasterIdLst>
    <p:handoutMasterId r:id="rId71"/>
  </p:handoutMasterIdLst>
  <p:sldIdLst>
    <p:sldId id="256" r:id="rId2"/>
    <p:sldId id="262" r:id="rId3"/>
    <p:sldId id="265" r:id="rId4"/>
    <p:sldId id="264" r:id="rId5"/>
    <p:sldId id="266" r:id="rId6"/>
    <p:sldId id="258" r:id="rId7"/>
    <p:sldId id="267" r:id="rId8"/>
    <p:sldId id="260" r:id="rId9"/>
    <p:sldId id="315" r:id="rId10"/>
    <p:sldId id="268" r:id="rId11"/>
    <p:sldId id="342" r:id="rId12"/>
    <p:sldId id="270" r:id="rId13"/>
    <p:sldId id="271" r:id="rId14"/>
    <p:sldId id="272" r:id="rId15"/>
    <p:sldId id="273" r:id="rId16"/>
    <p:sldId id="345" r:id="rId17"/>
    <p:sldId id="344" r:id="rId18"/>
    <p:sldId id="346" r:id="rId19"/>
    <p:sldId id="347" r:id="rId20"/>
    <p:sldId id="277" r:id="rId21"/>
    <p:sldId id="278" r:id="rId22"/>
    <p:sldId id="279" r:id="rId23"/>
    <p:sldId id="283" r:id="rId24"/>
    <p:sldId id="284" r:id="rId25"/>
    <p:sldId id="280" r:id="rId26"/>
    <p:sldId id="281" r:id="rId27"/>
    <p:sldId id="282" r:id="rId28"/>
    <p:sldId id="296" r:id="rId29"/>
    <p:sldId id="297" r:id="rId30"/>
    <p:sldId id="285" r:id="rId31"/>
    <p:sldId id="306" r:id="rId32"/>
    <p:sldId id="286" r:id="rId33"/>
    <p:sldId id="290" r:id="rId34"/>
    <p:sldId id="293" r:id="rId35"/>
    <p:sldId id="298" r:id="rId36"/>
    <p:sldId id="350" r:id="rId37"/>
    <p:sldId id="295" r:id="rId38"/>
    <p:sldId id="257" r:id="rId39"/>
    <p:sldId id="294" r:id="rId40"/>
    <p:sldId id="310" r:id="rId41"/>
    <p:sldId id="351" r:id="rId42"/>
    <p:sldId id="300" r:id="rId43"/>
    <p:sldId id="261" r:id="rId44"/>
    <p:sldId id="299" r:id="rId45"/>
    <p:sldId id="338" r:id="rId46"/>
    <p:sldId id="307" r:id="rId47"/>
    <p:sldId id="292" r:id="rId48"/>
    <p:sldId id="301" r:id="rId49"/>
    <p:sldId id="356" r:id="rId50"/>
    <p:sldId id="308" r:id="rId51"/>
    <p:sldId id="331" r:id="rId52"/>
    <p:sldId id="332" r:id="rId53"/>
    <p:sldId id="333" r:id="rId54"/>
    <p:sldId id="334" r:id="rId55"/>
    <p:sldId id="337" r:id="rId56"/>
    <p:sldId id="336" r:id="rId57"/>
    <p:sldId id="323" r:id="rId58"/>
    <p:sldId id="324" r:id="rId59"/>
    <p:sldId id="309" r:id="rId60"/>
    <p:sldId id="353" r:id="rId61"/>
    <p:sldId id="352" r:id="rId62"/>
    <p:sldId id="348" r:id="rId63"/>
    <p:sldId id="354" r:id="rId64"/>
    <p:sldId id="355" r:id="rId65"/>
    <p:sldId id="326" r:id="rId66"/>
    <p:sldId id="328" r:id="rId67"/>
    <p:sldId id="304" r:id="rId68"/>
    <p:sldId id="305"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A9BFC5-4610-48A5-833F-A796E74C7A62}" v="399" dt="2019-07-09T15:38:16.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291" autoAdjust="0"/>
  </p:normalViewPr>
  <p:slideViewPr>
    <p:cSldViewPr snapToGrid="0">
      <p:cViewPr varScale="1">
        <p:scale>
          <a:sx n="72" d="100"/>
          <a:sy n="72" d="100"/>
        </p:scale>
        <p:origin x="1314" y="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iagrams/_rels/data3.xml.rels><?xml version="1.0" encoding="UTF-8" standalone="yes"?>
<Relationships xmlns="http://schemas.openxmlformats.org/package/2006/relationships"><Relationship Id="rId3" Type="http://schemas.openxmlformats.org/officeDocument/2006/relationships/hyperlink" Target="https://docs.microsoft.com/en-us/azure/azure-monitor/insights/azure-sql" TargetMode="External"/><Relationship Id="rId2" Type="http://schemas.openxmlformats.org/officeDocument/2006/relationships/hyperlink" Target="https://docs.microsoft.com/en-us/azure/sql-database/sql-database-query-performance" TargetMode="External"/><Relationship Id="rId1" Type="http://schemas.openxmlformats.org/officeDocument/2006/relationships/hyperlink" Target="https://docs.microsoft.com/en-us/azure/sql-database/sql-database-automatic-tuning"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docs.microsoft.com/en-us/azure/sql-database/sql-database-monitoring-with-dmvs#monitor-resource-use"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s://docs.microsoft.com/en-us/azure/azure-monitor/insights/azure-sql" TargetMode="External"/><Relationship Id="rId2" Type="http://schemas.openxmlformats.org/officeDocument/2006/relationships/hyperlink" Target="https://docs.microsoft.com/en-us/azure/sql-database/sql-database-query-performance" TargetMode="External"/><Relationship Id="rId1" Type="http://schemas.openxmlformats.org/officeDocument/2006/relationships/hyperlink" Target="https://docs.microsoft.com/en-us/azure/sql-database/sql-database-automatic-tuning"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docs.microsoft.com/en-us/azure/sql-database/sql-database-monitoring-with-dmvs#monitor-resource-us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DB3F37-C599-4C9F-932E-7A81EEEE2FF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799887E-200B-4B59-BEFE-B4874294661F}">
      <dgm:prSet phldrT="[Text]"/>
      <dgm:spPr/>
      <dgm:t>
        <a:bodyPr/>
        <a:lstStyle/>
        <a:p>
          <a:r>
            <a:rPr lang="en-US"/>
            <a:t>Traditional</a:t>
          </a:r>
        </a:p>
      </dgm:t>
    </dgm:pt>
    <dgm:pt modelId="{EA67C5EA-261D-4973-B039-5D7E24DC34CC}" type="parTrans" cxnId="{257DB6CE-2357-4281-B875-58B797AA6ED9}">
      <dgm:prSet/>
      <dgm:spPr/>
      <dgm:t>
        <a:bodyPr/>
        <a:lstStyle/>
        <a:p>
          <a:endParaRPr lang="en-US"/>
        </a:p>
      </dgm:t>
    </dgm:pt>
    <dgm:pt modelId="{B63CBEA2-BC11-40F6-91BB-99CFA09861AF}" type="sibTrans" cxnId="{257DB6CE-2357-4281-B875-58B797AA6ED9}">
      <dgm:prSet/>
      <dgm:spPr/>
      <dgm:t>
        <a:bodyPr/>
        <a:lstStyle/>
        <a:p>
          <a:endParaRPr lang="en-US"/>
        </a:p>
      </dgm:t>
    </dgm:pt>
    <dgm:pt modelId="{3896B24F-A2BE-40A7-9695-E1BCC1660381}">
      <dgm:prSet phldrT="[Text]" custT="1"/>
      <dgm:spPr/>
      <dgm:t>
        <a:bodyPr/>
        <a:lstStyle/>
        <a:p>
          <a:r>
            <a:rPr lang="en-US" sz="2800"/>
            <a:t>DMV</a:t>
          </a:r>
        </a:p>
      </dgm:t>
    </dgm:pt>
    <dgm:pt modelId="{C3D3452C-20AE-4ABF-B69B-C0F4EF41ECA4}" type="parTrans" cxnId="{B19A0607-8112-4059-9D72-DF203DC019DD}">
      <dgm:prSet/>
      <dgm:spPr/>
      <dgm:t>
        <a:bodyPr/>
        <a:lstStyle/>
        <a:p>
          <a:endParaRPr lang="en-US"/>
        </a:p>
      </dgm:t>
    </dgm:pt>
    <dgm:pt modelId="{F8E9ACD7-A326-4FAD-BEAB-1B11013E2989}" type="sibTrans" cxnId="{B19A0607-8112-4059-9D72-DF203DC019DD}">
      <dgm:prSet/>
      <dgm:spPr/>
      <dgm:t>
        <a:bodyPr/>
        <a:lstStyle/>
        <a:p>
          <a:endParaRPr lang="en-US"/>
        </a:p>
      </dgm:t>
    </dgm:pt>
    <dgm:pt modelId="{3165E295-DEDF-4304-87DF-46F74F1612C0}">
      <dgm:prSet phldrT="[Text]"/>
      <dgm:spPr/>
      <dgm:t>
        <a:bodyPr/>
        <a:lstStyle/>
        <a:p>
          <a:r>
            <a:rPr lang="en-US"/>
            <a:t>Azure Basic</a:t>
          </a:r>
        </a:p>
      </dgm:t>
    </dgm:pt>
    <dgm:pt modelId="{9E2CBF74-72C7-4317-92AB-DB5A282A96B5}" type="parTrans" cxnId="{59A24311-90DE-4527-8246-24D9FFA8511C}">
      <dgm:prSet/>
      <dgm:spPr/>
      <dgm:t>
        <a:bodyPr/>
        <a:lstStyle/>
        <a:p>
          <a:endParaRPr lang="en-US"/>
        </a:p>
      </dgm:t>
    </dgm:pt>
    <dgm:pt modelId="{65A1D112-CADB-4ADD-BC8F-8DCDDE72711E}" type="sibTrans" cxnId="{59A24311-90DE-4527-8246-24D9FFA8511C}">
      <dgm:prSet/>
      <dgm:spPr/>
      <dgm:t>
        <a:bodyPr/>
        <a:lstStyle/>
        <a:p>
          <a:endParaRPr lang="en-US"/>
        </a:p>
      </dgm:t>
    </dgm:pt>
    <dgm:pt modelId="{FE8BBBBE-4567-4AE0-8DA2-C5766BCDFA5B}">
      <dgm:prSet phldrT="[Text]" custT="1"/>
      <dgm:spPr/>
      <dgm:t>
        <a:bodyPr/>
        <a:lstStyle/>
        <a:p>
          <a:r>
            <a:rPr lang="en-US" sz="2800"/>
            <a:t>Overview</a:t>
          </a:r>
        </a:p>
      </dgm:t>
    </dgm:pt>
    <dgm:pt modelId="{FDD6ED34-1EEE-4EF9-B76D-083AE36B8ABF}" type="parTrans" cxnId="{C88B43F8-CC40-4EB0-9CEA-8B1250808072}">
      <dgm:prSet/>
      <dgm:spPr/>
      <dgm:t>
        <a:bodyPr/>
        <a:lstStyle/>
        <a:p>
          <a:endParaRPr lang="en-US"/>
        </a:p>
      </dgm:t>
    </dgm:pt>
    <dgm:pt modelId="{BA5A7E5F-3834-4F1F-833B-8192B953C6CB}" type="sibTrans" cxnId="{C88B43F8-CC40-4EB0-9CEA-8B1250808072}">
      <dgm:prSet/>
      <dgm:spPr/>
      <dgm:t>
        <a:bodyPr/>
        <a:lstStyle/>
        <a:p>
          <a:endParaRPr lang="en-US"/>
        </a:p>
      </dgm:t>
    </dgm:pt>
    <dgm:pt modelId="{B939B1D9-7E81-48D7-947A-C366647DB595}">
      <dgm:prSet phldrT="[Text]" custT="1"/>
      <dgm:spPr/>
      <dgm:t>
        <a:bodyPr/>
        <a:lstStyle/>
        <a:p>
          <a:r>
            <a:rPr lang="en-US" sz="2800"/>
            <a:t>Performance Insight</a:t>
          </a:r>
        </a:p>
      </dgm:t>
    </dgm:pt>
    <dgm:pt modelId="{521B3D1C-F04A-46C9-A592-DCE54B27FE60}" type="parTrans" cxnId="{419E5931-4751-4D3C-B6F0-9CD72B694F1E}">
      <dgm:prSet/>
      <dgm:spPr/>
      <dgm:t>
        <a:bodyPr/>
        <a:lstStyle/>
        <a:p>
          <a:endParaRPr lang="en-US"/>
        </a:p>
      </dgm:t>
    </dgm:pt>
    <dgm:pt modelId="{E104AD08-2EDD-4E6B-A579-661574EFCCB2}" type="sibTrans" cxnId="{419E5931-4751-4D3C-B6F0-9CD72B694F1E}">
      <dgm:prSet/>
      <dgm:spPr/>
      <dgm:t>
        <a:bodyPr/>
        <a:lstStyle/>
        <a:p>
          <a:endParaRPr lang="en-US"/>
        </a:p>
      </dgm:t>
    </dgm:pt>
    <dgm:pt modelId="{BE0807D7-1CE4-4FD6-8ED5-FB8161EC7F33}">
      <dgm:prSet phldrT="[Text]"/>
      <dgm:spPr/>
      <dgm:t>
        <a:bodyPr/>
        <a:lstStyle/>
        <a:p>
          <a:r>
            <a:rPr lang="en-US"/>
            <a:t>Azure Advanced</a:t>
          </a:r>
        </a:p>
      </dgm:t>
    </dgm:pt>
    <dgm:pt modelId="{31724F4F-29E6-4F39-B2DE-9FF89E544558}" type="parTrans" cxnId="{5A9F74DD-27DA-47DD-9E26-BE83FBD12653}">
      <dgm:prSet/>
      <dgm:spPr/>
      <dgm:t>
        <a:bodyPr/>
        <a:lstStyle/>
        <a:p>
          <a:endParaRPr lang="en-US"/>
        </a:p>
      </dgm:t>
    </dgm:pt>
    <dgm:pt modelId="{01C69527-BCBF-4E0C-B7D2-E1AF51B4CC1D}" type="sibTrans" cxnId="{5A9F74DD-27DA-47DD-9E26-BE83FBD12653}">
      <dgm:prSet/>
      <dgm:spPr/>
      <dgm:t>
        <a:bodyPr/>
        <a:lstStyle/>
        <a:p>
          <a:endParaRPr lang="en-US"/>
        </a:p>
      </dgm:t>
    </dgm:pt>
    <dgm:pt modelId="{B0C99387-5DBA-4C14-ABDC-1EC496382EFD}">
      <dgm:prSet phldrT="[Text]" custT="1"/>
      <dgm:spPr/>
      <dgm:t>
        <a:bodyPr/>
        <a:lstStyle/>
        <a:p>
          <a:r>
            <a:rPr lang="en-US" sz="2800" dirty="0"/>
            <a:t>Intelligent Insights-Azure SQL Analytics</a:t>
          </a:r>
        </a:p>
      </dgm:t>
    </dgm:pt>
    <dgm:pt modelId="{B49E2ACC-55DA-4EF1-9DE5-132B94A93191}" type="parTrans" cxnId="{6AA7F8FB-41E0-4C55-B628-DDAB115D1112}">
      <dgm:prSet/>
      <dgm:spPr/>
      <dgm:t>
        <a:bodyPr/>
        <a:lstStyle/>
        <a:p>
          <a:endParaRPr lang="en-US"/>
        </a:p>
      </dgm:t>
    </dgm:pt>
    <dgm:pt modelId="{9101C793-50D6-4AD8-A08B-093D1E60B915}" type="sibTrans" cxnId="{6AA7F8FB-41E0-4C55-B628-DDAB115D1112}">
      <dgm:prSet/>
      <dgm:spPr/>
      <dgm:t>
        <a:bodyPr/>
        <a:lstStyle/>
        <a:p>
          <a:endParaRPr lang="en-US"/>
        </a:p>
      </dgm:t>
    </dgm:pt>
    <dgm:pt modelId="{049B3966-9CAE-4161-99E5-233C5ABC3DFC}">
      <dgm:prSet phldrT="[Text]" custT="1"/>
      <dgm:spPr/>
      <dgm:t>
        <a:bodyPr/>
        <a:lstStyle/>
        <a:p>
          <a:r>
            <a:rPr lang="en-US" sz="2800"/>
            <a:t>Extended Events</a:t>
          </a:r>
        </a:p>
      </dgm:t>
    </dgm:pt>
    <dgm:pt modelId="{2F3201BA-E80A-459E-BCC6-5CC55506D08C}" type="parTrans" cxnId="{23702848-2736-4730-92E9-7E6B6C6F6ED3}">
      <dgm:prSet/>
      <dgm:spPr/>
      <dgm:t>
        <a:bodyPr/>
        <a:lstStyle/>
        <a:p>
          <a:endParaRPr lang="en-US"/>
        </a:p>
      </dgm:t>
    </dgm:pt>
    <dgm:pt modelId="{C2852A83-FF12-4D91-BB99-E1E9D6524E51}" type="sibTrans" cxnId="{23702848-2736-4730-92E9-7E6B6C6F6ED3}">
      <dgm:prSet/>
      <dgm:spPr/>
      <dgm:t>
        <a:bodyPr/>
        <a:lstStyle/>
        <a:p>
          <a:endParaRPr lang="en-US"/>
        </a:p>
      </dgm:t>
    </dgm:pt>
    <dgm:pt modelId="{E0C67C34-0F5A-4D98-A3DE-DDA4EF2DB5E7}">
      <dgm:prSet phldrT="[Text]" custT="1"/>
      <dgm:spPr/>
      <dgm:t>
        <a:bodyPr/>
        <a:lstStyle/>
        <a:p>
          <a:r>
            <a:rPr lang="en-US" sz="2800"/>
            <a:t>Query Store</a:t>
          </a:r>
        </a:p>
      </dgm:t>
    </dgm:pt>
    <dgm:pt modelId="{5B36EB4F-46F2-4F1F-A102-4B6BE2AE6E78}" type="parTrans" cxnId="{5A5AE952-956B-48CD-BA02-DFB6C6E15D86}">
      <dgm:prSet/>
      <dgm:spPr/>
      <dgm:t>
        <a:bodyPr/>
        <a:lstStyle/>
        <a:p>
          <a:endParaRPr lang="en-US"/>
        </a:p>
      </dgm:t>
    </dgm:pt>
    <dgm:pt modelId="{4D6843F6-FB11-4BEB-9F20-FC274A976389}" type="sibTrans" cxnId="{5A5AE952-956B-48CD-BA02-DFB6C6E15D86}">
      <dgm:prSet/>
      <dgm:spPr/>
      <dgm:t>
        <a:bodyPr/>
        <a:lstStyle/>
        <a:p>
          <a:endParaRPr lang="en-US"/>
        </a:p>
      </dgm:t>
    </dgm:pt>
    <dgm:pt modelId="{C5FB66D0-1EC8-4355-A5DA-21173D14C154}">
      <dgm:prSet phldrT="[Text]" custT="1"/>
      <dgm:spPr/>
      <dgm:t>
        <a:bodyPr/>
        <a:lstStyle/>
        <a:p>
          <a:r>
            <a:rPr lang="en-US" sz="2800"/>
            <a:t>Performance Recommendation</a:t>
          </a:r>
        </a:p>
      </dgm:t>
    </dgm:pt>
    <dgm:pt modelId="{9E296DC2-D550-42AC-A071-7F1B069FC208}" type="parTrans" cxnId="{CD3C04F2-6533-4AB0-92D6-3652B3C261D0}">
      <dgm:prSet/>
      <dgm:spPr/>
      <dgm:t>
        <a:bodyPr/>
        <a:lstStyle/>
        <a:p>
          <a:endParaRPr lang="en-US"/>
        </a:p>
      </dgm:t>
    </dgm:pt>
    <dgm:pt modelId="{52256D8C-E728-4D00-9337-EE3CAC2A3FF7}" type="sibTrans" cxnId="{CD3C04F2-6533-4AB0-92D6-3652B3C261D0}">
      <dgm:prSet/>
      <dgm:spPr/>
      <dgm:t>
        <a:bodyPr/>
        <a:lstStyle/>
        <a:p>
          <a:endParaRPr lang="en-US"/>
        </a:p>
      </dgm:t>
    </dgm:pt>
    <dgm:pt modelId="{15DBD61C-0378-4FA3-AB1F-935E0FBE877B}">
      <dgm:prSet phldrT="[Text]" custT="1"/>
      <dgm:spPr/>
      <dgm:t>
        <a:bodyPr/>
        <a:lstStyle/>
        <a:p>
          <a:r>
            <a:rPr lang="en-US" sz="2800"/>
            <a:t>Automatic Tuning</a:t>
          </a:r>
        </a:p>
      </dgm:t>
    </dgm:pt>
    <dgm:pt modelId="{EC3195D9-2DD1-4718-AA8C-200D2514C519}" type="parTrans" cxnId="{E302E037-415A-4BFC-B462-F009D7FA3A0C}">
      <dgm:prSet/>
      <dgm:spPr/>
      <dgm:t>
        <a:bodyPr/>
        <a:lstStyle/>
        <a:p>
          <a:endParaRPr lang="en-US"/>
        </a:p>
      </dgm:t>
    </dgm:pt>
    <dgm:pt modelId="{1EA07675-CDDA-4271-BCAD-B0720F0C4547}" type="sibTrans" cxnId="{E302E037-415A-4BFC-B462-F009D7FA3A0C}">
      <dgm:prSet/>
      <dgm:spPr/>
      <dgm:t>
        <a:bodyPr/>
        <a:lstStyle/>
        <a:p>
          <a:endParaRPr lang="en-US"/>
        </a:p>
      </dgm:t>
    </dgm:pt>
    <dgm:pt modelId="{215CFAE2-7E6F-454B-9A63-EDAE6ABE6577}" type="pres">
      <dgm:prSet presAssocID="{BDDB3F37-C599-4C9F-932E-7A81EEEE2FF6}" presName="Name0" presStyleCnt="0">
        <dgm:presLayoutVars>
          <dgm:dir/>
          <dgm:animLvl val="lvl"/>
          <dgm:resizeHandles val="exact"/>
        </dgm:presLayoutVars>
      </dgm:prSet>
      <dgm:spPr/>
    </dgm:pt>
    <dgm:pt modelId="{64276281-9C37-4FF2-97D4-61918799F9E5}" type="pres">
      <dgm:prSet presAssocID="{0799887E-200B-4B59-BEFE-B4874294661F}" presName="composite" presStyleCnt="0"/>
      <dgm:spPr/>
    </dgm:pt>
    <dgm:pt modelId="{A713ADDE-753D-4A62-A31D-2598E19A061D}" type="pres">
      <dgm:prSet presAssocID="{0799887E-200B-4B59-BEFE-B4874294661F}" presName="parTx" presStyleLbl="alignNode1" presStyleIdx="0" presStyleCnt="3" custLinFactNeighborY="-42876">
        <dgm:presLayoutVars>
          <dgm:chMax val="0"/>
          <dgm:chPref val="0"/>
          <dgm:bulletEnabled val="1"/>
        </dgm:presLayoutVars>
      </dgm:prSet>
      <dgm:spPr/>
    </dgm:pt>
    <dgm:pt modelId="{979B44F1-C84A-4D75-946D-AFC7B5D4F7DC}" type="pres">
      <dgm:prSet presAssocID="{0799887E-200B-4B59-BEFE-B4874294661F}" presName="desTx" presStyleLbl="alignAccFollowNode1" presStyleIdx="0" presStyleCnt="3" custScaleY="105483">
        <dgm:presLayoutVars>
          <dgm:bulletEnabled val="1"/>
        </dgm:presLayoutVars>
      </dgm:prSet>
      <dgm:spPr/>
    </dgm:pt>
    <dgm:pt modelId="{BA66662A-4319-4B6D-8A26-5DBD2E591829}" type="pres">
      <dgm:prSet presAssocID="{B63CBEA2-BC11-40F6-91BB-99CFA09861AF}" presName="space" presStyleCnt="0"/>
      <dgm:spPr/>
    </dgm:pt>
    <dgm:pt modelId="{21B4DEC7-F7D3-4A9A-8111-A8ED04E78AD8}" type="pres">
      <dgm:prSet presAssocID="{3165E295-DEDF-4304-87DF-46F74F1612C0}" presName="composite" presStyleCnt="0"/>
      <dgm:spPr/>
    </dgm:pt>
    <dgm:pt modelId="{3C8F96AB-5024-42A4-81C9-9BA30FE25A95}" type="pres">
      <dgm:prSet presAssocID="{3165E295-DEDF-4304-87DF-46F74F1612C0}" presName="parTx" presStyleLbl="alignNode1" presStyleIdx="1" presStyleCnt="3" custLinFactNeighborY="-42876">
        <dgm:presLayoutVars>
          <dgm:chMax val="0"/>
          <dgm:chPref val="0"/>
          <dgm:bulletEnabled val="1"/>
        </dgm:presLayoutVars>
      </dgm:prSet>
      <dgm:spPr/>
    </dgm:pt>
    <dgm:pt modelId="{642E8309-4F7F-4C14-9D02-3366F0B74A52}" type="pres">
      <dgm:prSet presAssocID="{3165E295-DEDF-4304-87DF-46F74F1612C0}" presName="desTx" presStyleLbl="alignAccFollowNode1" presStyleIdx="1" presStyleCnt="3" custScaleY="105483">
        <dgm:presLayoutVars>
          <dgm:bulletEnabled val="1"/>
        </dgm:presLayoutVars>
      </dgm:prSet>
      <dgm:spPr/>
    </dgm:pt>
    <dgm:pt modelId="{F03AD6DF-7DCA-4C83-A944-185AA6017FD3}" type="pres">
      <dgm:prSet presAssocID="{65A1D112-CADB-4ADD-BC8F-8DCDDE72711E}" presName="space" presStyleCnt="0"/>
      <dgm:spPr/>
    </dgm:pt>
    <dgm:pt modelId="{4240C4A9-CDB5-4FF8-B27B-DD74708CEDDF}" type="pres">
      <dgm:prSet presAssocID="{BE0807D7-1CE4-4FD6-8ED5-FB8161EC7F33}" presName="composite" presStyleCnt="0"/>
      <dgm:spPr/>
    </dgm:pt>
    <dgm:pt modelId="{7769D05C-8B2C-45B6-9500-F4E23C482039}" type="pres">
      <dgm:prSet presAssocID="{BE0807D7-1CE4-4FD6-8ED5-FB8161EC7F33}" presName="parTx" presStyleLbl="alignNode1" presStyleIdx="2" presStyleCnt="3" custLinFactNeighborY="-42876">
        <dgm:presLayoutVars>
          <dgm:chMax val="0"/>
          <dgm:chPref val="0"/>
          <dgm:bulletEnabled val="1"/>
        </dgm:presLayoutVars>
      </dgm:prSet>
      <dgm:spPr/>
    </dgm:pt>
    <dgm:pt modelId="{A834D521-E875-4445-B5B6-C14894430177}" type="pres">
      <dgm:prSet presAssocID="{BE0807D7-1CE4-4FD6-8ED5-FB8161EC7F33}" presName="desTx" presStyleLbl="alignAccFollowNode1" presStyleIdx="2" presStyleCnt="3" custScaleY="105483">
        <dgm:presLayoutVars>
          <dgm:bulletEnabled val="1"/>
        </dgm:presLayoutVars>
      </dgm:prSet>
      <dgm:spPr/>
    </dgm:pt>
  </dgm:ptLst>
  <dgm:cxnLst>
    <dgm:cxn modelId="{B19A0607-8112-4059-9D72-DF203DC019DD}" srcId="{0799887E-200B-4B59-BEFE-B4874294661F}" destId="{3896B24F-A2BE-40A7-9695-E1BCC1660381}" srcOrd="0" destOrd="0" parTransId="{C3D3452C-20AE-4ABF-B69B-C0F4EF41ECA4}" sibTransId="{F8E9ACD7-A326-4FAD-BEAB-1B11013E2989}"/>
    <dgm:cxn modelId="{A5EFD80B-DDF4-45F0-8860-9C58ADAB12C9}" type="presOf" srcId="{049B3966-9CAE-4161-99E5-233C5ABC3DFC}" destId="{979B44F1-C84A-4D75-946D-AFC7B5D4F7DC}" srcOrd="0" destOrd="1" presId="urn:microsoft.com/office/officeart/2005/8/layout/hList1"/>
    <dgm:cxn modelId="{59A24311-90DE-4527-8246-24D9FFA8511C}" srcId="{BDDB3F37-C599-4C9F-932E-7A81EEEE2FF6}" destId="{3165E295-DEDF-4304-87DF-46F74F1612C0}" srcOrd="1" destOrd="0" parTransId="{9E2CBF74-72C7-4317-92AB-DB5A282A96B5}" sibTransId="{65A1D112-CADB-4ADD-BC8F-8DCDDE72711E}"/>
    <dgm:cxn modelId="{41334612-0DD4-4100-83BE-A4CB94A46F7D}" type="presOf" srcId="{3165E295-DEDF-4304-87DF-46F74F1612C0}" destId="{3C8F96AB-5024-42A4-81C9-9BA30FE25A95}" srcOrd="0" destOrd="0" presId="urn:microsoft.com/office/officeart/2005/8/layout/hList1"/>
    <dgm:cxn modelId="{D2BC311F-2C1F-467A-A237-D64531F58736}" type="presOf" srcId="{FE8BBBBE-4567-4AE0-8DA2-C5766BCDFA5B}" destId="{642E8309-4F7F-4C14-9D02-3366F0B74A52}" srcOrd="0" destOrd="0" presId="urn:microsoft.com/office/officeart/2005/8/layout/hList1"/>
    <dgm:cxn modelId="{419E5931-4751-4D3C-B6F0-9CD72B694F1E}" srcId="{3165E295-DEDF-4304-87DF-46F74F1612C0}" destId="{B939B1D9-7E81-48D7-947A-C366647DB595}" srcOrd="1" destOrd="0" parTransId="{521B3D1C-F04A-46C9-A592-DCE54B27FE60}" sibTransId="{E104AD08-2EDD-4E6B-A579-661574EFCCB2}"/>
    <dgm:cxn modelId="{C5013534-8842-425E-B8C0-66C9E2E4E25B}" type="presOf" srcId="{B939B1D9-7E81-48D7-947A-C366647DB595}" destId="{642E8309-4F7F-4C14-9D02-3366F0B74A52}" srcOrd="0" destOrd="1" presId="urn:microsoft.com/office/officeart/2005/8/layout/hList1"/>
    <dgm:cxn modelId="{E302E037-415A-4BFC-B462-F009D7FA3A0C}" srcId="{BE0807D7-1CE4-4FD6-8ED5-FB8161EC7F33}" destId="{15DBD61C-0378-4FA3-AB1F-935E0FBE877B}" srcOrd="0" destOrd="0" parTransId="{EC3195D9-2DD1-4718-AA8C-200D2514C519}" sibTransId="{1EA07675-CDDA-4271-BCAD-B0720F0C4547}"/>
    <dgm:cxn modelId="{C6107D5B-C16B-4A9F-A51C-A7BABB2BFFBF}" type="presOf" srcId="{0799887E-200B-4B59-BEFE-B4874294661F}" destId="{A713ADDE-753D-4A62-A31D-2598E19A061D}" srcOrd="0" destOrd="0" presId="urn:microsoft.com/office/officeart/2005/8/layout/hList1"/>
    <dgm:cxn modelId="{5192BA5F-86CE-4A79-BF82-DC365FBF9C3D}" type="presOf" srcId="{3896B24F-A2BE-40A7-9695-E1BCC1660381}" destId="{979B44F1-C84A-4D75-946D-AFC7B5D4F7DC}" srcOrd="0" destOrd="0" presId="urn:microsoft.com/office/officeart/2005/8/layout/hList1"/>
    <dgm:cxn modelId="{F9494B66-056F-498D-8ED3-646F9299559C}" type="presOf" srcId="{C5FB66D0-1EC8-4355-A5DA-21173D14C154}" destId="{642E8309-4F7F-4C14-9D02-3366F0B74A52}" srcOrd="0" destOrd="2" presId="urn:microsoft.com/office/officeart/2005/8/layout/hList1"/>
    <dgm:cxn modelId="{23702848-2736-4730-92E9-7E6B6C6F6ED3}" srcId="{0799887E-200B-4B59-BEFE-B4874294661F}" destId="{049B3966-9CAE-4161-99E5-233C5ABC3DFC}" srcOrd="1" destOrd="0" parTransId="{2F3201BA-E80A-459E-BCC6-5CC55506D08C}" sibTransId="{C2852A83-FF12-4D91-BB99-E1E9D6524E51}"/>
    <dgm:cxn modelId="{5A5AE952-956B-48CD-BA02-DFB6C6E15D86}" srcId="{0799887E-200B-4B59-BEFE-B4874294661F}" destId="{E0C67C34-0F5A-4D98-A3DE-DDA4EF2DB5E7}" srcOrd="2" destOrd="0" parTransId="{5B36EB4F-46F2-4F1F-A102-4B6BE2AE6E78}" sibTransId="{4D6843F6-FB11-4BEB-9F20-FC274A976389}"/>
    <dgm:cxn modelId="{2EF90E7A-EFD7-4F54-B0A4-BA0D8CBC5F3F}" type="presOf" srcId="{BDDB3F37-C599-4C9F-932E-7A81EEEE2FF6}" destId="{215CFAE2-7E6F-454B-9A63-EDAE6ABE6577}" srcOrd="0" destOrd="0" presId="urn:microsoft.com/office/officeart/2005/8/layout/hList1"/>
    <dgm:cxn modelId="{76FFB97A-EDDC-4DA0-BCB5-7572F552E8FB}" type="presOf" srcId="{15DBD61C-0378-4FA3-AB1F-935E0FBE877B}" destId="{A834D521-E875-4445-B5B6-C14894430177}" srcOrd="0" destOrd="0" presId="urn:microsoft.com/office/officeart/2005/8/layout/hList1"/>
    <dgm:cxn modelId="{CEF2DFCC-002C-4315-8BD1-C0171642D1DE}" type="presOf" srcId="{BE0807D7-1CE4-4FD6-8ED5-FB8161EC7F33}" destId="{7769D05C-8B2C-45B6-9500-F4E23C482039}" srcOrd="0" destOrd="0" presId="urn:microsoft.com/office/officeart/2005/8/layout/hList1"/>
    <dgm:cxn modelId="{257DB6CE-2357-4281-B875-58B797AA6ED9}" srcId="{BDDB3F37-C599-4C9F-932E-7A81EEEE2FF6}" destId="{0799887E-200B-4B59-BEFE-B4874294661F}" srcOrd="0" destOrd="0" parTransId="{EA67C5EA-261D-4973-B039-5D7E24DC34CC}" sibTransId="{B63CBEA2-BC11-40F6-91BB-99CFA09861AF}"/>
    <dgm:cxn modelId="{3342E1D0-3568-4558-9D19-5124B870E676}" type="presOf" srcId="{E0C67C34-0F5A-4D98-A3DE-DDA4EF2DB5E7}" destId="{979B44F1-C84A-4D75-946D-AFC7B5D4F7DC}" srcOrd="0" destOrd="2" presId="urn:microsoft.com/office/officeart/2005/8/layout/hList1"/>
    <dgm:cxn modelId="{11AC55D8-08A8-467C-8DE9-1B1E80AE109A}" type="presOf" srcId="{B0C99387-5DBA-4C14-ABDC-1EC496382EFD}" destId="{A834D521-E875-4445-B5B6-C14894430177}" srcOrd="0" destOrd="1" presId="urn:microsoft.com/office/officeart/2005/8/layout/hList1"/>
    <dgm:cxn modelId="{5A9F74DD-27DA-47DD-9E26-BE83FBD12653}" srcId="{BDDB3F37-C599-4C9F-932E-7A81EEEE2FF6}" destId="{BE0807D7-1CE4-4FD6-8ED5-FB8161EC7F33}" srcOrd="2" destOrd="0" parTransId="{31724F4F-29E6-4F39-B2DE-9FF89E544558}" sibTransId="{01C69527-BCBF-4E0C-B7D2-E1AF51B4CC1D}"/>
    <dgm:cxn modelId="{CD3C04F2-6533-4AB0-92D6-3652B3C261D0}" srcId="{3165E295-DEDF-4304-87DF-46F74F1612C0}" destId="{C5FB66D0-1EC8-4355-A5DA-21173D14C154}" srcOrd="2" destOrd="0" parTransId="{9E296DC2-D550-42AC-A071-7F1B069FC208}" sibTransId="{52256D8C-E728-4D00-9337-EE3CAC2A3FF7}"/>
    <dgm:cxn modelId="{C88B43F8-CC40-4EB0-9CEA-8B1250808072}" srcId="{3165E295-DEDF-4304-87DF-46F74F1612C0}" destId="{FE8BBBBE-4567-4AE0-8DA2-C5766BCDFA5B}" srcOrd="0" destOrd="0" parTransId="{FDD6ED34-1EEE-4EF9-B76D-083AE36B8ABF}" sibTransId="{BA5A7E5F-3834-4F1F-833B-8192B953C6CB}"/>
    <dgm:cxn modelId="{6AA7F8FB-41E0-4C55-B628-DDAB115D1112}" srcId="{BE0807D7-1CE4-4FD6-8ED5-FB8161EC7F33}" destId="{B0C99387-5DBA-4C14-ABDC-1EC496382EFD}" srcOrd="1" destOrd="0" parTransId="{B49E2ACC-55DA-4EF1-9DE5-132B94A93191}" sibTransId="{9101C793-50D6-4AD8-A08B-093D1E60B915}"/>
    <dgm:cxn modelId="{F4338817-9158-4F0A-9866-FF278CCE3406}" type="presParOf" srcId="{215CFAE2-7E6F-454B-9A63-EDAE6ABE6577}" destId="{64276281-9C37-4FF2-97D4-61918799F9E5}" srcOrd="0" destOrd="0" presId="urn:microsoft.com/office/officeart/2005/8/layout/hList1"/>
    <dgm:cxn modelId="{FA85978B-78D1-4676-BEA2-E4ABEF0DAC94}" type="presParOf" srcId="{64276281-9C37-4FF2-97D4-61918799F9E5}" destId="{A713ADDE-753D-4A62-A31D-2598E19A061D}" srcOrd="0" destOrd="0" presId="urn:microsoft.com/office/officeart/2005/8/layout/hList1"/>
    <dgm:cxn modelId="{CBB48525-628E-42B8-8543-F000031715BA}" type="presParOf" srcId="{64276281-9C37-4FF2-97D4-61918799F9E5}" destId="{979B44F1-C84A-4D75-946D-AFC7B5D4F7DC}" srcOrd="1" destOrd="0" presId="urn:microsoft.com/office/officeart/2005/8/layout/hList1"/>
    <dgm:cxn modelId="{4FC15A0C-07D7-4799-8F14-4BACB6CCA69B}" type="presParOf" srcId="{215CFAE2-7E6F-454B-9A63-EDAE6ABE6577}" destId="{BA66662A-4319-4B6D-8A26-5DBD2E591829}" srcOrd="1" destOrd="0" presId="urn:microsoft.com/office/officeart/2005/8/layout/hList1"/>
    <dgm:cxn modelId="{1D7F9ED7-6DCE-41F1-BF3E-4FF0C1EF1460}" type="presParOf" srcId="{215CFAE2-7E6F-454B-9A63-EDAE6ABE6577}" destId="{21B4DEC7-F7D3-4A9A-8111-A8ED04E78AD8}" srcOrd="2" destOrd="0" presId="urn:microsoft.com/office/officeart/2005/8/layout/hList1"/>
    <dgm:cxn modelId="{E0A7125C-ED88-4808-BA53-34F275471734}" type="presParOf" srcId="{21B4DEC7-F7D3-4A9A-8111-A8ED04E78AD8}" destId="{3C8F96AB-5024-42A4-81C9-9BA30FE25A95}" srcOrd="0" destOrd="0" presId="urn:microsoft.com/office/officeart/2005/8/layout/hList1"/>
    <dgm:cxn modelId="{34ED2614-FD56-48AF-B459-C28335710FAA}" type="presParOf" srcId="{21B4DEC7-F7D3-4A9A-8111-A8ED04E78AD8}" destId="{642E8309-4F7F-4C14-9D02-3366F0B74A52}" srcOrd="1" destOrd="0" presId="urn:microsoft.com/office/officeart/2005/8/layout/hList1"/>
    <dgm:cxn modelId="{D95EB10A-9DAE-497C-8731-A6A782EA38C5}" type="presParOf" srcId="{215CFAE2-7E6F-454B-9A63-EDAE6ABE6577}" destId="{F03AD6DF-7DCA-4C83-A944-185AA6017FD3}" srcOrd="3" destOrd="0" presId="urn:microsoft.com/office/officeart/2005/8/layout/hList1"/>
    <dgm:cxn modelId="{A1176F4A-37F8-4D12-A757-EF468A09DE31}" type="presParOf" srcId="{215CFAE2-7E6F-454B-9A63-EDAE6ABE6577}" destId="{4240C4A9-CDB5-4FF8-B27B-DD74708CEDDF}" srcOrd="4" destOrd="0" presId="urn:microsoft.com/office/officeart/2005/8/layout/hList1"/>
    <dgm:cxn modelId="{0B69B75E-1B4F-4297-8BCD-A4263DFE632C}" type="presParOf" srcId="{4240C4A9-CDB5-4FF8-B27B-DD74708CEDDF}" destId="{7769D05C-8B2C-45B6-9500-F4E23C482039}" srcOrd="0" destOrd="0" presId="urn:microsoft.com/office/officeart/2005/8/layout/hList1"/>
    <dgm:cxn modelId="{59F23230-516E-4231-924D-878E13CCA05F}" type="presParOf" srcId="{4240C4A9-CDB5-4FF8-B27B-DD74708CEDDF}" destId="{A834D521-E875-4445-B5B6-C1489443017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4059CD-2E39-4FFD-84CE-8300EF857B7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2E591D59-5DCA-4830-96A5-497841E7475F}">
      <dgm:prSet phldrT="[Text]"/>
      <dgm:spPr/>
      <dgm:t>
        <a:bodyPr/>
        <a:lstStyle/>
        <a:p>
          <a:r>
            <a:rPr lang="en-US" dirty="0"/>
            <a:t>Performance issues</a:t>
          </a:r>
        </a:p>
      </dgm:t>
    </dgm:pt>
    <dgm:pt modelId="{4ED951F9-BD74-4A25-9639-5300EC3A437D}" type="parTrans" cxnId="{6941E5A8-0E33-42F2-A8C6-342FAFA0078F}">
      <dgm:prSet/>
      <dgm:spPr/>
      <dgm:t>
        <a:bodyPr/>
        <a:lstStyle/>
        <a:p>
          <a:endParaRPr lang="en-US"/>
        </a:p>
      </dgm:t>
    </dgm:pt>
    <dgm:pt modelId="{F02DF3EF-82E6-4089-A687-0332937C52B9}" type="sibTrans" cxnId="{6941E5A8-0E33-42F2-A8C6-342FAFA0078F}">
      <dgm:prSet/>
      <dgm:spPr/>
      <dgm:t>
        <a:bodyPr/>
        <a:lstStyle/>
        <a:p>
          <a:endParaRPr lang="en-US"/>
        </a:p>
      </dgm:t>
    </dgm:pt>
    <dgm:pt modelId="{1E11236F-3A3E-4CEF-A20A-2C801A7CF303}">
      <dgm:prSet phldrT="[Text]"/>
      <dgm:spPr/>
      <dgm:t>
        <a:bodyPr/>
        <a:lstStyle/>
        <a:p>
          <a:r>
            <a:rPr lang="en-US" dirty="0"/>
            <a:t>Query Duration</a:t>
          </a:r>
        </a:p>
      </dgm:t>
    </dgm:pt>
    <dgm:pt modelId="{615959CD-276B-4528-B8E9-72F367EC2E8D}" type="parTrans" cxnId="{D68A69C0-1321-4630-9404-3F8AF5D13B39}">
      <dgm:prSet/>
      <dgm:spPr/>
      <dgm:t>
        <a:bodyPr/>
        <a:lstStyle/>
        <a:p>
          <a:endParaRPr lang="en-US"/>
        </a:p>
      </dgm:t>
    </dgm:pt>
    <dgm:pt modelId="{0864FCBC-C19A-42B4-9813-09ABE5111571}" type="sibTrans" cxnId="{D68A69C0-1321-4630-9404-3F8AF5D13B39}">
      <dgm:prSet/>
      <dgm:spPr/>
      <dgm:t>
        <a:bodyPr/>
        <a:lstStyle/>
        <a:p>
          <a:endParaRPr lang="en-US"/>
        </a:p>
      </dgm:t>
    </dgm:pt>
    <dgm:pt modelId="{DA917E3C-C930-4AEB-BD2E-D43C99A83CA0}">
      <dgm:prSet phldrT="[Text]"/>
      <dgm:spPr/>
      <dgm:t>
        <a:bodyPr/>
        <a:lstStyle/>
        <a:p>
          <a:r>
            <a:rPr lang="en-US" dirty="0"/>
            <a:t>Timeout Requests</a:t>
          </a:r>
        </a:p>
      </dgm:t>
    </dgm:pt>
    <dgm:pt modelId="{C3391E5A-13C0-4BD9-B227-77CCEDC7D342}" type="parTrans" cxnId="{03D72747-9C1D-4859-90D0-A1FBC47B41FE}">
      <dgm:prSet/>
      <dgm:spPr/>
      <dgm:t>
        <a:bodyPr/>
        <a:lstStyle/>
        <a:p>
          <a:endParaRPr lang="en-US"/>
        </a:p>
      </dgm:t>
    </dgm:pt>
    <dgm:pt modelId="{66E074DC-4D6E-420E-9315-A893F065C057}" type="sibTrans" cxnId="{03D72747-9C1D-4859-90D0-A1FBC47B41FE}">
      <dgm:prSet/>
      <dgm:spPr/>
      <dgm:t>
        <a:bodyPr/>
        <a:lstStyle/>
        <a:p>
          <a:endParaRPr lang="en-US"/>
        </a:p>
      </dgm:t>
    </dgm:pt>
    <dgm:pt modelId="{DC32BB60-5DCE-4C65-A7FB-46F1E91BE9FC}">
      <dgm:prSet phldrT="[Text]"/>
      <dgm:spPr/>
      <dgm:t>
        <a:bodyPr/>
        <a:lstStyle/>
        <a:p>
          <a:r>
            <a:rPr lang="en-US" dirty="0"/>
            <a:t>Excessive Wait Time</a:t>
          </a:r>
        </a:p>
      </dgm:t>
    </dgm:pt>
    <dgm:pt modelId="{533AC7BD-558B-4762-9D98-B338F35B449A}" type="parTrans" cxnId="{14DB48F8-3BE9-4A84-A95C-4BF13140B475}">
      <dgm:prSet/>
      <dgm:spPr/>
      <dgm:t>
        <a:bodyPr/>
        <a:lstStyle/>
        <a:p>
          <a:endParaRPr lang="en-US"/>
        </a:p>
      </dgm:t>
    </dgm:pt>
    <dgm:pt modelId="{355E465E-5E80-4EA5-8C24-ADCBFD63B7C9}" type="sibTrans" cxnId="{14DB48F8-3BE9-4A84-A95C-4BF13140B475}">
      <dgm:prSet/>
      <dgm:spPr/>
      <dgm:t>
        <a:bodyPr/>
        <a:lstStyle/>
        <a:p>
          <a:endParaRPr lang="en-US"/>
        </a:p>
      </dgm:t>
    </dgm:pt>
    <dgm:pt modelId="{8B1C2AF6-9491-43B9-B025-D1BFE41B6D60}">
      <dgm:prSet phldrT="[Text]"/>
      <dgm:spPr/>
      <dgm:t>
        <a:bodyPr/>
        <a:lstStyle/>
        <a:p>
          <a:r>
            <a:rPr lang="en-US" dirty="0"/>
            <a:t>Errors</a:t>
          </a:r>
        </a:p>
      </dgm:t>
    </dgm:pt>
    <dgm:pt modelId="{04DB2D12-8D63-4FE3-9F60-A12931DC22C1}" type="parTrans" cxnId="{DEFD90B2-274B-4719-BCAE-59EC3CC0FF91}">
      <dgm:prSet/>
      <dgm:spPr/>
      <dgm:t>
        <a:bodyPr/>
        <a:lstStyle/>
        <a:p>
          <a:endParaRPr lang="en-US"/>
        </a:p>
      </dgm:t>
    </dgm:pt>
    <dgm:pt modelId="{A8585FD9-B229-4564-BBDF-FB46BE4F71D9}" type="sibTrans" cxnId="{DEFD90B2-274B-4719-BCAE-59EC3CC0FF91}">
      <dgm:prSet/>
      <dgm:spPr/>
      <dgm:t>
        <a:bodyPr/>
        <a:lstStyle/>
        <a:p>
          <a:endParaRPr lang="en-US"/>
        </a:p>
      </dgm:t>
    </dgm:pt>
    <dgm:pt modelId="{7496C1DC-A3A4-4BD6-A6E8-05C0D149E2D0}" type="pres">
      <dgm:prSet presAssocID="{634059CD-2E39-4FFD-84CE-8300EF857B74}" presName="diagram" presStyleCnt="0">
        <dgm:presLayoutVars>
          <dgm:chMax val="1"/>
          <dgm:dir/>
          <dgm:animLvl val="ctr"/>
          <dgm:resizeHandles val="exact"/>
        </dgm:presLayoutVars>
      </dgm:prSet>
      <dgm:spPr/>
    </dgm:pt>
    <dgm:pt modelId="{D36E938F-389A-4B67-B835-95FDA55D0879}" type="pres">
      <dgm:prSet presAssocID="{634059CD-2E39-4FFD-84CE-8300EF857B74}" presName="matrix" presStyleCnt="0"/>
      <dgm:spPr/>
    </dgm:pt>
    <dgm:pt modelId="{AA8253E1-2203-4C38-AD3C-A3EE54BA1997}" type="pres">
      <dgm:prSet presAssocID="{634059CD-2E39-4FFD-84CE-8300EF857B74}" presName="tile1" presStyleLbl="node1" presStyleIdx="0" presStyleCnt="4"/>
      <dgm:spPr/>
    </dgm:pt>
    <dgm:pt modelId="{E159D101-20AE-49C2-8D43-B847D012BA47}" type="pres">
      <dgm:prSet presAssocID="{634059CD-2E39-4FFD-84CE-8300EF857B74}" presName="tile1text" presStyleLbl="node1" presStyleIdx="0" presStyleCnt="4">
        <dgm:presLayoutVars>
          <dgm:chMax val="0"/>
          <dgm:chPref val="0"/>
          <dgm:bulletEnabled val="1"/>
        </dgm:presLayoutVars>
      </dgm:prSet>
      <dgm:spPr/>
    </dgm:pt>
    <dgm:pt modelId="{5BA8D8DF-C1D7-4BDB-A190-CDCB866F9723}" type="pres">
      <dgm:prSet presAssocID="{634059CD-2E39-4FFD-84CE-8300EF857B74}" presName="tile2" presStyleLbl="node1" presStyleIdx="1" presStyleCnt="4"/>
      <dgm:spPr/>
    </dgm:pt>
    <dgm:pt modelId="{6B927178-9821-4172-9A11-23B168A2958D}" type="pres">
      <dgm:prSet presAssocID="{634059CD-2E39-4FFD-84CE-8300EF857B74}" presName="tile2text" presStyleLbl="node1" presStyleIdx="1" presStyleCnt="4">
        <dgm:presLayoutVars>
          <dgm:chMax val="0"/>
          <dgm:chPref val="0"/>
          <dgm:bulletEnabled val="1"/>
        </dgm:presLayoutVars>
      </dgm:prSet>
      <dgm:spPr/>
    </dgm:pt>
    <dgm:pt modelId="{8BED64EF-CB99-4786-A279-394C9135AD84}" type="pres">
      <dgm:prSet presAssocID="{634059CD-2E39-4FFD-84CE-8300EF857B74}" presName="tile3" presStyleLbl="node1" presStyleIdx="2" presStyleCnt="4"/>
      <dgm:spPr/>
    </dgm:pt>
    <dgm:pt modelId="{60C08A50-3A05-4423-9998-EAEC0ACF66B6}" type="pres">
      <dgm:prSet presAssocID="{634059CD-2E39-4FFD-84CE-8300EF857B74}" presName="tile3text" presStyleLbl="node1" presStyleIdx="2" presStyleCnt="4">
        <dgm:presLayoutVars>
          <dgm:chMax val="0"/>
          <dgm:chPref val="0"/>
          <dgm:bulletEnabled val="1"/>
        </dgm:presLayoutVars>
      </dgm:prSet>
      <dgm:spPr/>
    </dgm:pt>
    <dgm:pt modelId="{D6833BB7-A249-43EF-AA5F-2131CB83C0E4}" type="pres">
      <dgm:prSet presAssocID="{634059CD-2E39-4FFD-84CE-8300EF857B74}" presName="tile4" presStyleLbl="node1" presStyleIdx="3" presStyleCnt="4"/>
      <dgm:spPr/>
    </dgm:pt>
    <dgm:pt modelId="{147AA5BC-4341-44EA-B749-8F8E9C2C8665}" type="pres">
      <dgm:prSet presAssocID="{634059CD-2E39-4FFD-84CE-8300EF857B74}" presName="tile4text" presStyleLbl="node1" presStyleIdx="3" presStyleCnt="4">
        <dgm:presLayoutVars>
          <dgm:chMax val="0"/>
          <dgm:chPref val="0"/>
          <dgm:bulletEnabled val="1"/>
        </dgm:presLayoutVars>
      </dgm:prSet>
      <dgm:spPr/>
    </dgm:pt>
    <dgm:pt modelId="{A30534DC-121F-4F3B-8ED3-F080EFE20789}" type="pres">
      <dgm:prSet presAssocID="{634059CD-2E39-4FFD-84CE-8300EF857B74}" presName="centerTile" presStyleLbl="fgShp" presStyleIdx="0" presStyleCnt="1" custScaleX="128668" custScaleY="162060">
        <dgm:presLayoutVars>
          <dgm:chMax val="0"/>
          <dgm:chPref val="0"/>
        </dgm:presLayoutVars>
      </dgm:prSet>
      <dgm:spPr/>
    </dgm:pt>
  </dgm:ptLst>
  <dgm:cxnLst>
    <dgm:cxn modelId="{5EBDDD09-8EFF-431F-A597-D278CD61F661}" type="presOf" srcId="{2E591D59-5DCA-4830-96A5-497841E7475F}" destId="{A30534DC-121F-4F3B-8ED3-F080EFE20789}" srcOrd="0" destOrd="0" presId="urn:microsoft.com/office/officeart/2005/8/layout/matrix1"/>
    <dgm:cxn modelId="{8EE7C543-5220-4BAD-BC8C-45D30368BA49}" type="presOf" srcId="{DC32BB60-5DCE-4C65-A7FB-46F1E91BE9FC}" destId="{60C08A50-3A05-4423-9998-EAEC0ACF66B6}" srcOrd="1" destOrd="0" presId="urn:microsoft.com/office/officeart/2005/8/layout/matrix1"/>
    <dgm:cxn modelId="{F321E064-930C-41FE-944A-E4B77BEB4AF7}" type="presOf" srcId="{8B1C2AF6-9491-43B9-B025-D1BFE41B6D60}" destId="{D6833BB7-A249-43EF-AA5F-2131CB83C0E4}" srcOrd="0" destOrd="0" presId="urn:microsoft.com/office/officeart/2005/8/layout/matrix1"/>
    <dgm:cxn modelId="{EC5ECF65-78AB-43F6-820C-836CEA99EEF9}" type="presOf" srcId="{1E11236F-3A3E-4CEF-A20A-2C801A7CF303}" destId="{E159D101-20AE-49C2-8D43-B847D012BA47}" srcOrd="1" destOrd="0" presId="urn:microsoft.com/office/officeart/2005/8/layout/matrix1"/>
    <dgm:cxn modelId="{03D72747-9C1D-4859-90D0-A1FBC47B41FE}" srcId="{2E591D59-5DCA-4830-96A5-497841E7475F}" destId="{DA917E3C-C930-4AEB-BD2E-D43C99A83CA0}" srcOrd="1" destOrd="0" parTransId="{C3391E5A-13C0-4BD9-B227-77CCEDC7D342}" sibTransId="{66E074DC-4D6E-420E-9315-A893F065C057}"/>
    <dgm:cxn modelId="{AC8D6581-5895-4EEA-8425-7B1CD4102525}" type="presOf" srcId="{8B1C2AF6-9491-43B9-B025-D1BFE41B6D60}" destId="{147AA5BC-4341-44EA-B749-8F8E9C2C8665}" srcOrd="1" destOrd="0" presId="urn:microsoft.com/office/officeart/2005/8/layout/matrix1"/>
    <dgm:cxn modelId="{F5B47785-1C9B-468E-8D46-9E752E934ECE}" type="presOf" srcId="{634059CD-2E39-4FFD-84CE-8300EF857B74}" destId="{7496C1DC-A3A4-4BD6-A6E8-05C0D149E2D0}" srcOrd="0" destOrd="0" presId="urn:microsoft.com/office/officeart/2005/8/layout/matrix1"/>
    <dgm:cxn modelId="{6941E5A8-0E33-42F2-A8C6-342FAFA0078F}" srcId="{634059CD-2E39-4FFD-84CE-8300EF857B74}" destId="{2E591D59-5DCA-4830-96A5-497841E7475F}" srcOrd="0" destOrd="0" parTransId="{4ED951F9-BD74-4A25-9639-5300EC3A437D}" sibTransId="{F02DF3EF-82E6-4089-A687-0332937C52B9}"/>
    <dgm:cxn modelId="{5701A2B0-70FB-4779-BCEE-32886907CACF}" type="presOf" srcId="{DC32BB60-5DCE-4C65-A7FB-46F1E91BE9FC}" destId="{8BED64EF-CB99-4786-A279-394C9135AD84}" srcOrd="0" destOrd="0" presId="urn:microsoft.com/office/officeart/2005/8/layout/matrix1"/>
    <dgm:cxn modelId="{DEFD90B2-274B-4719-BCAE-59EC3CC0FF91}" srcId="{2E591D59-5DCA-4830-96A5-497841E7475F}" destId="{8B1C2AF6-9491-43B9-B025-D1BFE41B6D60}" srcOrd="3" destOrd="0" parTransId="{04DB2D12-8D63-4FE3-9F60-A12931DC22C1}" sibTransId="{A8585FD9-B229-4564-BBDF-FB46BE4F71D9}"/>
    <dgm:cxn modelId="{2A67B8B7-7B8F-4CA4-813A-1E30CA8D2BB5}" type="presOf" srcId="{1E11236F-3A3E-4CEF-A20A-2C801A7CF303}" destId="{AA8253E1-2203-4C38-AD3C-A3EE54BA1997}" srcOrd="0" destOrd="0" presId="urn:microsoft.com/office/officeart/2005/8/layout/matrix1"/>
    <dgm:cxn modelId="{6C9EF5BC-3554-40A8-9E6D-03ABB091A080}" type="presOf" srcId="{DA917E3C-C930-4AEB-BD2E-D43C99A83CA0}" destId="{6B927178-9821-4172-9A11-23B168A2958D}" srcOrd="1" destOrd="0" presId="urn:microsoft.com/office/officeart/2005/8/layout/matrix1"/>
    <dgm:cxn modelId="{D68A69C0-1321-4630-9404-3F8AF5D13B39}" srcId="{2E591D59-5DCA-4830-96A5-497841E7475F}" destId="{1E11236F-3A3E-4CEF-A20A-2C801A7CF303}" srcOrd="0" destOrd="0" parTransId="{615959CD-276B-4528-B8E9-72F367EC2E8D}" sibTransId="{0864FCBC-C19A-42B4-9813-09ABE5111571}"/>
    <dgm:cxn modelId="{B94524E3-9DDD-417D-8165-8406A5016BF5}" type="presOf" srcId="{DA917E3C-C930-4AEB-BD2E-D43C99A83CA0}" destId="{5BA8D8DF-C1D7-4BDB-A190-CDCB866F9723}" srcOrd="0" destOrd="0" presId="urn:microsoft.com/office/officeart/2005/8/layout/matrix1"/>
    <dgm:cxn modelId="{14DB48F8-3BE9-4A84-A95C-4BF13140B475}" srcId="{2E591D59-5DCA-4830-96A5-497841E7475F}" destId="{DC32BB60-5DCE-4C65-A7FB-46F1E91BE9FC}" srcOrd="2" destOrd="0" parTransId="{533AC7BD-558B-4762-9D98-B338F35B449A}" sibTransId="{355E465E-5E80-4EA5-8C24-ADCBFD63B7C9}"/>
    <dgm:cxn modelId="{BCA9CAA5-A64B-42C3-8764-4E0B10D505D1}" type="presParOf" srcId="{7496C1DC-A3A4-4BD6-A6E8-05C0D149E2D0}" destId="{D36E938F-389A-4B67-B835-95FDA55D0879}" srcOrd="0" destOrd="0" presId="urn:microsoft.com/office/officeart/2005/8/layout/matrix1"/>
    <dgm:cxn modelId="{364C15A9-CD3E-4F1A-AD83-DB2BE91F196E}" type="presParOf" srcId="{D36E938F-389A-4B67-B835-95FDA55D0879}" destId="{AA8253E1-2203-4C38-AD3C-A3EE54BA1997}" srcOrd="0" destOrd="0" presId="urn:microsoft.com/office/officeart/2005/8/layout/matrix1"/>
    <dgm:cxn modelId="{F3F19087-F3CA-419F-86FE-1F7373105F09}" type="presParOf" srcId="{D36E938F-389A-4B67-B835-95FDA55D0879}" destId="{E159D101-20AE-49C2-8D43-B847D012BA47}" srcOrd="1" destOrd="0" presId="urn:microsoft.com/office/officeart/2005/8/layout/matrix1"/>
    <dgm:cxn modelId="{7780AE06-49D5-4205-BA03-9C7D21C5D666}" type="presParOf" srcId="{D36E938F-389A-4B67-B835-95FDA55D0879}" destId="{5BA8D8DF-C1D7-4BDB-A190-CDCB866F9723}" srcOrd="2" destOrd="0" presId="urn:microsoft.com/office/officeart/2005/8/layout/matrix1"/>
    <dgm:cxn modelId="{36B35D14-0482-48C6-AC0B-2C6687CE5071}" type="presParOf" srcId="{D36E938F-389A-4B67-B835-95FDA55D0879}" destId="{6B927178-9821-4172-9A11-23B168A2958D}" srcOrd="3" destOrd="0" presId="urn:microsoft.com/office/officeart/2005/8/layout/matrix1"/>
    <dgm:cxn modelId="{E173D821-D9C5-43E3-AB71-9C837B6CE2FE}" type="presParOf" srcId="{D36E938F-389A-4B67-B835-95FDA55D0879}" destId="{8BED64EF-CB99-4786-A279-394C9135AD84}" srcOrd="4" destOrd="0" presId="urn:microsoft.com/office/officeart/2005/8/layout/matrix1"/>
    <dgm:cxn modelId="{BE9C9934-4A85-4C45-B99F-433B23D5912E}" type="presParOf" srcId="{D36E938F-389A-4B67-B835-95FDA55D0879}" destId="{60C08A50-3A05-4423-9998-EAEC0ACF66B6}" srcOrd="5" destOrd="0" presId="urn:microsoft.com/office/officeart/2005/8/layout/matrix1"/>
    <dgm:cxn modelId="{F93C8341-88FE-4CD7-A2B7-39332194A448}" type="presParOf" srcId="{D36E938F-389A-4B67-B835-95FDA55D0879}" destId="{D6833BB7-A249-43EF-AA5F-2131CB83C0E4}" srcOrd="6" destOrd="0" presId="urn:microsoft.com/office/officeart/2005/8/layout/matrix1"/>
    <dgm:cxn modelId="{35180177-3DFA-48FC-9D45-6C7FE5428877}" type="presParOf" srcId="{D36E938F-389A-4B67-B835-95FDA55D0879}" destId="{147AA5BC-4341-44EA-B749-8F8E9C2C8665}" srcOrd="7" destOrd="0" presId="urn:microsoft.com/office/officeart/2005/8/layout/matrix1"/>
    <dgm:cxn modelId="{CE0A57F8-BA90-4473-A05C-640AF837C2EA}" type="presParOf" srcId="{7496C1DC-A3A4-4BD6-A6E8-05C0D149E2D0}" destId="{A30534DC-121F-4F3B-8ED3-F080EFE20789}"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C4731B-B7A3-468B-BD74-3DD1EB3CB64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FE823B8-A0A4-4AF4-88EA-D653B9EC4854}">
      <dgm:prSet custT="1"/>
      <dgm:spPr/>
      <dgm:t>
        <a:bodyPr/>
        <a:lstStyle/>
        <a:p>
          <a:r>
            <a:rPr lang="en-US" sz="3200" b="1" u="sng" dirty="0">
              <a:hlinkClick xmlns:r="http://schemas.openxmlformats.org/officeDocument/2006/relationships" r:id="rId1"/>
            </a:rPr>
            <a:t>Automatic tuning</a:t>
          </a:r>
          <a:endParaRPr lang="en-US" sz="3200" dirty="0"/>
        </a:p>
      </dgm:t>
    </dgm:pt>
    <dgm:pt modelId="{7B0BD240-78DF-49BB-B92D-FD2FAFF0058A}" type="parTrans" cxnId="{0926E843-67CB-490C-86ED-402AA7E7D0D8}">
      <dgm:prSet/>
      <dgm:spPr/>
      <dgm:t>
        <a:bodyPr/>
        <a:lstStyle/>
        <a:p>
          <a:endParaRPr lang="en-US" sz="2400"/>
        </a:p>
      </dgm:t>
    </dgm:pt>
    <dgm:pt modelId="{98C0D78F-0183-445C-8ABD-43E9706D24B4}" type="sibTrans" cxnId="{0926E843-67CB-490C-86ED-402AA7E7D0D8}">
      <dgm:prSet/>
      <dgm:spPr/>
      <dgm:t>
        <a:bodyPr/>
        <a:lstStyle/>
        <a:p>
          <a:endParaRPr lang="en-US" sz="2400"/>
        </a:p>
      </dgm:t>
    </dgm:pt>
    <dgm:pt modelId="{5A1FC6EA-BF94-4729-A29D-159091AD18C1}">
      <dgm:prSet custT="1"/>
      <dgm:spPr/>
      <dgm:t>
        <a:bodyPr/>
        <a:lstStyle/>
        <a:p>
          <a:r>
            <a:rPr lang="en-US" sz="3200" b="1" u="sng" dirty="0">
              <a:hlinkClick xmlns:r="http://schemas.openxmlformats.org/officeDocument/2006/relationships" r:id="rId2"/>
            </a:rPr>
            <a:t>Query Performance Insights</a:t>
          </a:r>
          <a:endParaRPr lang="en-US" sz="3200" dirty="0"/>
        </a:p>
      </dgm:t>
    </dgm:pt>
    <dgm:pt modelId="{5ED72D4B-8771-47CD-930F-86692A0718B4}" type="parTrans" cxnId="{EA88F7D6-015B-4557-97B5-6319F2D6D484}">
      <dgm:prSet/>
      <dgm:spPr/>
      <dgm:t>
        <a:bodyPr/>
        <a:lstStyle/>
        <a:p>
          <a:endParaRPr lang="en-US" sz="2400"/>
        </a:p>
      </dgm:t>
    </dgm:pt>
    <dgm:pt modelId="{AF1B8242-9832-413B-98D5-6D482D2EF19F}" type="sibTrans" cxnId="{EA88F7D6-015B-4557-97B5-6319F2D6D484}">
      <dgm:prSet/>
      <dgm:spPr/>
      <dgm:t>
        <a:bodyPr/>
        <a:lstStyle/>
        <a:p>
          <a:endParaRPr lang="en-US" sz="2400"/>
        </a:p>
      </dgm:t>
    </dgm:pt>
    <dgm:pt modelId="{3F85D26A-CFC6-4DBA-B16A-D85782A7BC6A}">
      <dgm:prSet custT="1"/>
      <dgm:spPr/>
      <dgm:t>
        <a:bodyPr/>
        <a:lstStyle/>
        <a:p>
          <a:r>
            <a:rPr lang="en-US" sz="3200" b="1" u="sng" dirty="0">
              <a:hlinkClick xmlns:r="http://schemas.openxmlformats.org/officeDocument/2006/relationships" r:id="rId3"/>
            </a:rPr>
            <a:t>Azure SQL Analytics</a:t>
          </a:r>
          <a:r>
            <a:rPr lang="en-US" sz="3200" dirty="0"/>
            <a:t> </a:t>
          </a:r>
        </a:p>
      </dgm:t>
    </dgm:pt>
    <dgm:pt modelId="{8F246CEB-A7FE-4785-8A31-7BBE7B500191}" type="parTrans" cxnId="{F2A8F523-7715-4183-BB8E-55C55F149F48}">
      <dgm:prSet/>
      <dgm:spPr/>
      <dgm:t>
        <a:bodyPr/>
        <a:lstStyle/>
        <a:p>
          <a:endParaRPr lang="en-US" sz="2400"/>
        </a:p>
      </dgm:t>
    </dgm:pt>
    <dgm:pt modelId="{67F9D706-A6A5-4BD5-B53A-2AD994D81238}" type="sibTrans" cxnId="{F2A8F523-7715-4183-BB8E-55C55F149F48}">
      <dgm:prSet/>
      <dgm:spPr/>
      <dgm:t>
        <a:bodyPr/>
        <a:lstStyle/>
        <a:p>
          <a:endParaRPr lang="en-US" sz="2400"/>
        </a:p>
      </dgm:t>
    </dgm:pt>
    <dgm:pt modelId="{28DA2AD3-374C-4874-901E-30BC81D95645}">
      <dgm:prSet custT="1"/>
      <dgm:spPr/>
      <dgm:t>
        <a:bodyPr/>
        <a:lstStyle/>
        <a:p>
          <a:r>
            <a:rPr lang="en-US" sz="3200"/>
            <a:t>Automatically tune some of the most common database performance issues. </a:t>
          </a:r>
          <a:endParaRPr lang="en-US" sz="3200" dirty="0"/>
        </a:p>
      </dgm:t>
    </dgm:pt>
    <dgm:pt modelId="{5983B7F1-43BC-4446-BB9A-D4EF4B0A1952}" type="parTrans" cxnId="{91A2A8C8-576D-413B-8199-3B95C9AC9A62}">
      <dgm:prSet/>
      <dgm:spPr/>
      <dgm:t>
        <a:bodyPr/>
        <a:lstStyle/>
        <a:p>
          <a:endParaRPr lang="en-US" sz="2400"/>
        </a:p>
      </dgm:t>
    </dgm:pt>
    <dgm:pt modelId="{85342F41-F0FF-45B7-9C2C-2F6CD6903FFB}" type="sibTrans" cxnId="{91A2A8C8-576D-413B-8199-3B95C9AC9A62}">
      <dgm:prSet/>
      <dgm:spPr/>
      <dgm:t>
        <a:bodyPr/>
        <a:lstStyle/>
        <a:p>
          <a:endParaRPr lang="en-US" sz="2400"/>
        </a:p>
      </dgm:t>
    </dgm:pt>
    <dgm:pt modelId="{B23812B5-B3E6-4C61-ACD6-FCF6E2950F80}">
      <dgm:prSet custT="1"/>
      <dgm:spPr/>
      <dgm:t>
        <a:bodyPr/>
        <a:lstStyle/>
        <a:p>
          <a:r>
            <a:rPr lang="en-US" sz="3200"/>
            <a:t>Basic Azure SQL Database performance monitoring needs. </a:t>
          </a:r>
          <a:endParaRPr lang="en-US" sz="3200" dirty="0"/>
        </a:p>
      </dgm:t>
    </dgm:pt>
    <dgm:pt modelId="{2A3ED31D-1AB9-4C0D-B61B-AC90A7F51C2F}" type="parTrans" cxnId="{EA2EEF5E-B39E-460F-A0A3-6150042029CB}">
      <dgm:prSet/>
      <dgm:spPr/>
      <dgm:t>
        <a:bodyPr/>
        <a:lstStyle/>
        <a:p>
          <a:endParaRPr lang="en-US" sz="2400"/>
        </a:p>
      </dgm:t>
    </dgm:pt>
    <dgm:pt modelId="{99D0444D-FB74-43BB-A636-6E0F06DECC67}" type="sibTrans" cxnId="{EA2EEF5E-B39E-460F-A0A3-6150042029CB}">
      <dgm:prSet/>
      <dgm:spPr/>
      <dgm:t>
        <a:bodyPr/>
        <a:lstStyle/>
        <a:p>
          <a:endParaRPr lang="en-US" sz="2400"/>
        </a:p>
      </dgm:t>
    </dgm:pt>
    <dgm:pt modelId="{F1ECFB75-3B77-45CF-A038-296A5D04FAFB}">
      <dgm:prSet custT="1"/>
      <dgm:spPr/>
      <dgm:t>
        <a:bodyPr/>
        <a:lstStyle/>
        <a:p>
          <a:r>
            <a:rPr lang="en-US" sz="3200" dirty="0"/>
            <a:t>Advanced monitoring of database performance at scale, with built-in intelligence.</a:t>
          </a:r>
        </a:p>
      </dgm:t>
    </dgm:pt>
    <dgm:pt modelId="{24C25A77-A476-4998-A7D1-2275726800ED}" type="parTrans" cxnId="{640C014F-14BF-49CB-98F6-32F0855CA517}">
      <dgm:prSet/>
      <dgm:spPr/>
      <dgm:t>
        <a:bodyPr/>
        <a:lstStyle/>
        <a:p>
          <a:endParaRPr lang="en-US" sz="2400"/>
        </a:p>
      </dgm:t>
    </dgm:pt>
    <dgm:pt modelId="{2022EA95-B121-48D5-8FFD-7ECD11E55ACB}" type="sibTrans" cxnId="{640C014F-14BF-49CB-98F6-32F0855CA517}">
      <dgm:prSet/>
      <dgm:spPr/>
      <dgm:t>
        <a:bodyPr/>
        <a:lstStyle/>
        <a:p>
          <a:endParaRPr lang="en-US" sz="2400"/>
        </a:p>
      </dgm:t>
    </dgm:pt>
    <dgm:pt modelId="{2B444B20-7DF8-48D5-B319-B239E76E2440}" type="pres">
      <dgm:prSet presAssocID="{E0C4731B-B7A3-468B-BD74-3DD1EB3CB645}" presName="Name0" presStyleCnt="0">
        <dgm:presLayoutVars>
          <dgm:dir/>
          <dgm:animLvl val="lvl"/>
          <dgm:resizeHandles val="exact"/>
        </dgm:presLayoutVars>
      </dgm:prSet>
      <dgm:spPr/>
    </dgm:pt>
    <dgm:pt modelId="{F70BEB1B-16B9-4B40-A4CC-5C81A09ADFD9}" type="pres">
      <dgm:prSet presAssocID="{DFE823B8-A0A4-4AF4-88EA-D653B9EC4854}" presName="composite" presStyleCnt="0"/>
      <dgm:spPr/>
    </dgm:pt>
    <dgm:pt modelId="{57BD7A51-FF93-4A63-9406-3D15E996440D}" type="pres">
      <dgm:prSet presAssocID="{DFE823B8-A0A4-4AF4-88EA-D653B9EC4854}" presName="parTx" presStyleLbl="alignNode1" presStyleIdx="0" presStyleCnt="3">
        <dgm:presLayoutVars>
          <dgm:chMax val="0"/>
          <dgm:chPref val="0"/>
          <dgm:bulletEnabled val="1"/>
        </dgm:presLayoutVars>
      </dgm:prSet>
      <dgm:spPr/>
    </dgm:pt>
    <dgm:pt modelId="{87AAE16A-18E9-46CA-9E15-AE009A97D80C}" type="pres">
      <dgm:prSet presAssocID="{DFE823B8-A0A4-4AF4-88EA-D653B9EC4854}" presName="desTx" presStyleLbl="alignAccFollowNode1" presStyleIdx="0" presStyleCnt="3">
        <dgm:presLayoutVars>
          <dgm:bulletEnabled val="1"/>
        </dgm:presLayoutVars>
      </dgm:prSet>
      <dgm:spPr/>
    </dgm:pt>
    <dgm:pt modelId="{02202501-389E-4B12-85F7-2A1D2C5FF210}" type="pres">
      <dgm:prSet presAssocID="{98C0D78F-0183-445C-8ABD-43E9706D24B4}" presName="space" presStyleCnt="0"/>
      <dgm:spPr/>
    </dgm:pt>
    <dgm:pt modelId="{48958311-1746-41E5-B1D7-191A2F7D4F5F}" type="pres">
      <dgm:prSet presAssocID="{5A1FC6EA-BF94-4729-A29D-159091AD18C1}" presName="composite" presStyleCnt="0"/>
      <dgm:spPr/>
    </dgm:pt>
    <dgm:pt modelId="{E97A653F-4965-40A6-82D0-EC6FF5F488D1}" type="pres">
      <dgm:prSet presAssocID="{5A1FC6EA-BF94-4729-A29D-159091AD18C1}" presName="parTx" presStyleLbl="alignNode1" presStyleIdx="1" presStyleCnt="3">
        <dgm:presLayoutVars>
          <dgm:chMax val="0"/>
          <dgm:chPref val="0"/>
          <dgm:bulletEnabled val="1"/>
        </dgm:presLayoutVars>
      </dgm:prSet>
      <dgm:spPr/>
    </dgm:pt>
    <dgm:pt modelId="{690BBB93-C94D-4006-805C-E3C0D88E822D}" type="pres">
      <dgm:prSet presAssocID="{5A1FC6EA-BF94-4729-A29D-159091AD18C1}" presName="desTx" presStyleLbl="alignAccFollowNode1" presStyleIdx="1" presStyleCnt="3">
        <dgm:presLayoutVars>
          <dgm:bulletEnabled val="1"/>
        </dgm:presLayoutVars>
      </dgm:prSet>
      <dgm:spPr/>
    </dgm:pt>
    <dgm:pt modelId="{3F9D4954-5996-44CB-9451-7DE9D9FA3B54}" type="pres">
      <dgm:prSet presAssocID="{AF1B8242-9832-413B-98D5-6D482D2EF19F}" presName="space" presStyleCnt="0"/>
      <dgm:spPr/>
    </dgm:pt>
    <dgm:pt modelId="{F52AEF43-41C2-46A0-96C4-4D364006EB8B}" type="pres">
      <dgm:prSet presAssocID="{3F85D26A-CFC6-4DBA-B16A-D85782A7BC6A}" presName="composite" presStyleCnt="0"/>
      <dgm:spPr/>
    </dgm:pt>
    <dgm:pt modelId="{19139AE9-226A-4D4A-AEC8-A4E00403902E}" type="pres">
      <dgm:prSet presAssocID="{3F85D26A-CFC6-4DBA-B16A-D85782A7BC6A}" presName="parTx" presStyleLbl="alignNode1" presStyleIdx="2" presStyleCnt="3">
        <dgm:presLayoutVars>
          <dgm:chMax val="0"/>
          <dgm:chPref val="0"/>
          <dgm:bulletEnabled val="1"/>
        </dgm:presLayoutVars>
      </dgm:prSet>
      <dgm:spPr/>
    </dgm:pt>
    <dgm:pt modelId="{84F87099-FD5A-46D1-8CD4-68D9515F5592}" type="pres">
      <dgm:prSet presAssocID="{3F85D26A-CFC6-4DBA-B16A-D85782A7BC6A}" presName="desTx" presStyleLbl="alignAccFollowNode1" presStyleIdx="2" presStyleCnt="3">
        <dgm:presLayoutVars>
          <dgm:bulletEnabled val="1"/>
        </dgm:presLayoutVars>
      </dgm:prSet>
      <dgm:spPr/>
    </dgm:pt>
  </dgm:ptLst>
  <dgm:cxnLst>
    <dgm:cxn modelId="{47B4600C-F3E9-4893-9903-BE6BC94617D6}" type="presOf" srcId="{F1ECFB75-3B77-45CF-A038-296A5D04FAFB}" destId="{84F87099-FD5A-46D1-8CD4-68D9515F5592}" srcOrd="0" destOrd="0" presId="urn:microsoft.com/office/officeart/2005/8/layout/hList1"/>
    <dgm:cxn modelId="{F2A8F523-7715-4183-BB8E-55C55F149F48}" srcId="{E0C4731B-B7A3-468B-BD74-3DD1EB3CB645}" destId="{3F85D26A-CFC6-4DBA-B16A-D85782A7BC6A}" srcOrd="2" destOrd="0" parTransId="{8F246CEB-A7FE-4785-8A31-7BBE7B500191}" sibTransId="{67F9D706-A6A5-4BD5-B53A-2AD994D81238}"/>
    <dgm:cxn modelId="{A8207935-C874-4B3F-82AF-FA0F125BB141}" type="presOf" srcId="{5A1FC6EA-BF94-4729-A29D-159091AD18C1}" destId="{E97A653F-4965-40A6-82D0-EC6FF5F488D1}" srcOrd="0" destOrd="0" presId="urn:microsoft.com/office/officeart/2005/8/layout/hList1"/>
    <dgm:cxn modelId="{EA2EEF5E-B39E-460F-A0A3-6150042029CB}" srcId="{5A1FC6EA-BF94-4729-A29D-159091AD18C1}" destId="{B23812B5-B3E6-4C61-ACD6-FCF6E2950F80}" srcOrd="0" destOrd="0" parTransId="{2A3ED31D-1AB9-4C0D-B61B-AC90A7F51C2F}" sibTransId="{99D0444D-FB74-43BB-A636-6E0F06DECC67}"/>
    <dgm:cxn modelId="{0926E843-67CB-490C-86ED-402AA7E7D0D8}" srcId="{E0C4731B-B7A3-468B-BD74-3DD1EB3CB645}" destId="{DFE823B8-A0A4-4AF4-88EA-D653B9EC4854}" srcOrd="0" destOrd="0" parTransId="{7B0BD240-78DF-49BB-B92D-FD2FAFF0058A}" sibTransId="{98C0D78F-0183-445C-8ABD-43E9706D24B4}"/>
    <dgm:cxn modelId="{10C18C4E-B4E0-46D9-84B0-E0ACCF68E2C6}" type="presOf" srcId="{28DA2AD3-374C-4874-901E-30BC81D95645}" destId="{87AAE16A-18E9-46CA-9E15-AE009A97D80C}" srcOrd="0" destOrd="0" presId="urn:microsoft.com/office/officeart/2005/8/layout/hList1"/>
    <dgm:cxn modelId="{640C014F-14BF-49CB-98F6-32F0855CA517}" srcId="{3F85D26A-CFC6-4DBA-B16A-D85782A7BC6A}" destId="{F1ECFB75-3B77-45CF-A038-296A5D04FAFB}" srcOrd="0" destOrd="0" parTransId="{24C25A77-A476-4998-A7D1-2275726800ED}" sibTransId="{2022EA95-B121-48D5-8FFD-7ECD11E55ACB}"/>
    <dgm:cxn modelId="{71D3068F-68A5-4A7C-8297-5B6817097BC7}" type="presOf" srcId="{E0C4731B-B7A3-468B-BD74-3DD1EB3CB645}" destId="{2B444B20-7DF8-48D5-B319-B239E76E2440}" srcOrd="0" destOrd="0" presId="urn:microsoft.com/office/officeart/2005/8/layout/hList1"/>
    <dgm:cxn modelId="{EF463CAF-374E-409E-8BAD-08261D66CF09}" type="presOf" srcId="{3F85D26A-CFC6-4DBA-B16A-D85782A7BC6A}" destId="{19139AE9-226A-4D4A-AEC8-A4E00403902E}" srcOrd="0" destOrd="0" presId="urn:microsoft.com/office/officeart/2005/8/layout/hList1"/>
    <dgm:cxn modelId="{91A2A8C8-576D-413B-8199-3B95C9AC9A62}" srcId="{DFE823B8-A0A4-4AF4-88EA-D653B9EC4854}" destId="{28DA2AD3-374C-4874-901E-30BC81D95645}" srcOrd="0" destOrd="0" parTransId="{5983B7F1-43BC-4446-BB9A-D4EF4B0A1952}" sibTransId="{85342F41-F0FF-45B7-9C2C-2F6CD6903FFB}"/>
    <dgm:cxn modelId="{EA88F7D6-015B-4557-97B5-6319F2D6D484}" srcId="{E0C4731B-B7A3-468B-BD74-3DD1EB3CB645}" destId="{5A1FC6EA-BF94-4729-A29D-159091AD18C1}" srcOrd="1" destOrd="0" parTransId="{5ED72D4B-8771-47CD-930F-86692A0718B4}" sibTransId="{AF1B8242-9832-413B-98D5-6D482D2EF19F}"/>
    <dgm:cxn modelId="{787F73DD-86BA-4644-94CF-04FD2A19F551}" type="presOf" srcId="{DFE823B8-A0A4-4AF4-88EA-D653B9EC4854}" destId="{57BD7A51-FF93-4A63-9406-3D15E996440D}" srcOrd="0" destOrd="0" presId="urn:microsoft.com/office/officeart/2005/8/layout/hList1"/>
    <dgm:cxn modelId="{24C291FF-A250-4C1D-A5B4-55981177E0C9}" type="presOf" srcId="{B23812B5-B3E6-4C61-ACD6-FCF6E2950F80}" destId="{690BBB93-C94D-4006-805C-E3C0D88E822D}" srcOrd="0" destOrd="0" presId="urn:microsoft.com/office/officeart/2005/8/layout/hList1"/>
    <dgm:cxn modelId="{A220AA35-B585-46F8-AB7C-9CAA4E2E408C}" type="presParOf" srcId="{2B444B20-7DF8-48D5-B319-B239E76E2440}" destId="{F70BEB1B-16B9-4B40-A4CC-5C81A09ADFD9}" srcOrd="0" destOrd="0" presId="urn:microsoft.com/office/officeart/2005/8/layout/hList1"/>
    <dgm:cxn modelId="{661F81B8-F92E-4BBB-B273-25368188D106}" type="presParOf" srcId="{F70BEB1B-16B9-4B40-A4CC-5C81A09ADFD9}" destId="{57BD7A51-FF93-4A63-9406-3D15E996440D}" srcOrd="0" destOrd="0" presId="urn:microsoft.com/office/officeart/2005/8/layout/hList1"/>
    <dgm:cxn modelId="{37E4A5BB-D841-40C5-A298-D998AD2D0231}" type="presParOf" srcId="{F70BEB1B-16B9-4B40-A4CC-5C81A09ADFD9}" destId="{87AAE16A-18E9-46CA-9E15-AE009A97D80C}" srcOrd="1" destOrd="0" presId="urn:microsoft.com/office/officeart/2005/8/layout/hList1"/>
    <dgm:cxn modelId="{A31F5AC6-2D56-4753-93D0-9777589FD3FE}" type="presParOf" srcId="{2B444B20-7DF8-48D5-B319-B239E76E2440}" destId="{02202501-389E-4B12-85F7-2A1D2C5FF210}" srcOrd="1" destOrd="0" presId="urn:microsoft.com/office/officeart/2005/8/layout/hList1"/>
    <dgm:cxn modelId="{C16605BA-E053-4D61-B88D-C2F8061725C0}" type="presParOf" srcId="{2B444B20-7DF8-48D5-B319-B239E76E2440}" destId="{48958311-1746-41E5-B1D7-191A2F7D4F5F}" srcOrd="2" destOrd="0" presId="urn:microsoft.com/office/officeart/2005/8/layout/hList1"/>
    <dgm:cxn modelId="{0058E3C2-C885-4884-BEB9-34267C98FE67}" type="presParOf" srcId="{48958311-1746-41E5-B1D7-191A2F7D4F5F}" destId="{E97A653F-4965-40A6-82D0-EC6FF5F488D1}" srcOrd="0" destOrd="0" presId="urn:microsoft.com/office/officeart/2005/8/layout/hList1"/>
    <dgm:cxn modelId="{10AA39AD-15F1-43A1-BE2B-9173E2E167FC}" type="presParOf" srcId="{48958311-1746-41E5-B1D7-191A2F7D4F5F}" destId="{690BBB93-C94D-4006-805C-E3C0D88E822D}" srcOrd="1" destOrd="0" presId="urn:microsoft.com/office/officeart/2005/8/layout/hList1"/>
    <dgm:cxn modelId="{CE40B26E-A822-4778-837D-D0F3F29CE1F2}" type="presParOf" srcId="{2B444B20-7DF8-48D5-B319-B239E76E2440}" destId="{3F9D4954-5996-44CB-9451-7DE9D9FA3B54}" srcOrd="3" destOrd="0" presId="urn:microsoft.com/office/officeart/2005/8/layout/hList1"/>
    <dgm:cxn modelId="{9466CB15-85BE-4C09-9CF2-9332416441C9}" type="presParOf" srcId="{2B444B20-7DF8-48D5-B319-B239E76E2440}" destId="{F52AEF43-41C2-46A0-96C4-4D364006EB8B}" srcOrd="4" destOrd="0" presId="urn:microsoft.com/office/officeart/2005/8/layout/hList1"/>
    <dgm:cxn modelId="{B07521F8-BFAF-42E7-A50B-3D1E1F257A1F}" type="presParOf" srcId="{F52AEF43-41C2-46A0-96C4-4D364006EB8B}" destId="{19139AE9-226A-4D4A-AEC8-A4E00403902E}" srcOrd="0" destOrd="0" presId="urn:microsoft.com/office/officeart/2005/8/layout/hList1"/>
    <dgm:cxn modelId="{9C2A22E5-809C-403C-99E9-B040CF628868}" type="presParOf" srcId="{F52AEF43-41C2-46A0-96C4-4D364006EB8B}" destId="{84F87099-FD5A-46D1-8CD4-68D9515F559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C4731B-B7A3-468B-BD74-3DD1EB3CB64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FE823B8-A0A4-4AF4-88EA-D653B9EC4854}">
      <dgm:prSet custT="1"/>
      <dgm:spPr/>
      <dgm:t>
        <a:bodyPr/>
        <a:lstStyle/>
        <a:p>
          <a:r>
            <a:rPr lang="en-US" sz="3200" dirty="0" err="1">
              <a:solidFill>
                <a:srgbClr val="000000"/>
              </a:solidFill>
              <a:latin typeface="Segoe UI" panose="020B0502040204020203" pitchFamily="34" charset="0"/>
              <a:hlinkClick xmlns:r="http://schemas.openxmlformats.org/officeDocument/2006/relationships" r:id="rId1"/>
            </a:rPr>
            <a:t>dm_db_resource_stats</a:t>
          </a:r>
          <a:endParaRPr lang="en-US" sz="3200" dirty="0"/>
        </a:p>
      </dgm:t>
    </dgm:pt>
    <dgm:pt modelId="{7B0BD240-78DF-49BB-B92D-FD2FAFF0058A}" type="parTrans" cxnId="{0926E843-67CB-490C-86ED-402AA7E7D0D8}">
      <dgm:prSet/>
      <dgm:spPr/>
      <dgm:t>
        <a:bodyPr/>
        <a:lstStyle/>
        <a:p>
          <a:endParaRPr lang="en-US" sz="2400"/>
        </a:p>
      </dgm:t>
    </dgm:pt>
    <dgm:pt modelId="{98C0D78F-0183-445C-8ABD-43E9706D24B4}" type="sibTrans" cxnId="{0926E843-67CB-490C-86ED-402AA7E7D0D8}">
      <dgm:prSet/>
      <dgm:spPr/>
      <dgm:t>
        <a:bodyPr/>
        <a:lstStyle/>
        <a:p>
          <a:endParaRPr lang="en-US" sz="2400"/>
        </a:p>
      </dgm:t>
    </dgm:pt>
    <dgm:pt modelId="{5A1FC6EA-BF94-4729-A29D-159091AD18C1}">
      <dgm:prSet custT="1"/>
      <dgm:spPr/>
      <dgm:t>
        <a:bodyPr/>
        <a:lstStyle/>
        <a:p>
          <a:r>
            <a:rPr lang="en-US" sz="3200" dirty="0" err="1">
              <a:solidFill>
                <a:srgbClr val="000000"/>
              </a:solidFill>
              <a:latin typeface="Segoe UI" panose="020B0502040204020203" pitchFamily="34" charset="0"/>
              <a:hlinkClick xmlns:r="http://schemas.openxmlformats.org/officeDocument/2006/relationships" r:id="rId1"/>
            </a:rPr>
            <a:t>resource_stats</a:t>
          </a:r>
          <a:r>
            <a:rPr lang="en-US" sz="3200" dirty="0">
              <a:solidFill>
                <a:srgbClr val="000000"/>
              </a:solidFill>
              <a:latin typeface="Segoe UI" panose="020B0502040204020203" pitchFamily="34" charset="0"/>
            </a:rPr>
            <a:t> </a:t>
          </a:r>
          <a:endParaRPr lang="en-US" sz="3200" dirty="0"/>
        </a:p>
      </dgm:t>
    </dgm:pt>
    <dgm:pt modelId="{5ED72D4B-8771-47CD-930F-86692A0718B4}" type="parTrans" cxnId="{EA88F7D6-015B-4557-97B5-6319F2D6D484}">
      <dgm:prSet/>
      <dgm:spPr/>
      <dgm:t>
        <a:bodyPr/>
        <a:lstStyle/>
        <a:p>
          <a:endParaRPr lang="en-US" sz="2400"/>
        </a:p>
      </dgm:t>
    </dgm:pt>
    <dgm:pt modelId="{AF1B8242-9832-413B-98D5-6D482D2EF19F}" type="sibTrans" cxnId="{EA88F7D6-015B-4557-97B5-6319F2D6D484}">
      <dgm:prSet/>
      <dgm:spPr/>
      <dgm:t>
        <a:bodyPr/>
        <a:lstStyle/>
        <a:p>
          <a:endParaRPr lang="en-US" sz="2400"/>
        </a:p>
      </dgm:t>
    </dgm:pt>
    <dgm:pt modelId="{28DA2AD3-374C-4874-901E-30BC81D95645}">
      <dgm:prSet custT="1"/>
      <dgm:spPr/>
      <dgm:t>
        <a:bodyPr/>
        <a:lstStyle/>
        <a:p>
          <a:r>
            <a:rPr lang="en-US" sz="3200" dirty="0"/>
            <a:t>Returns cpu, IO, memory</a:t>
          </a:r>
        </a:p>
      </dgm:t>
    </dgm:pt>
    <dgm:pt modelId="{5983B7F1-43BC-4446-BB9A-D4EF4B0A1952}" type="parTrans" cxnId="{91A2A8C8-576D-413B-8199-3B95C9AC9A62}">
      <dgm:prSet/>
      <dgm:spPr/>
      <dgm:t>
        <a:bodyPr/>
        <a:lstStyle/>
        <a:p>
          <a:endParaRPr lang="en-US" sz="2400"/>
        </a:p>
      </dgm:t>
    </dgm:pt>
    <dgm:pt modelId="{85342F41-F0FF-45B7-9C2C-2F6CD6903FFB}" type="sibTrans" cxnId="{91A2A8C8-576D-413B-8199-3B95C9AC9A62}">
      <dgm:prSet/>
      <dgm:spPr/>
      <dgm:t>
        <a:bodyPr/>
        <a:lstStyle/>
        <a:p>
          <a:endParaRPr lang="en-US" sz="2400"/>
        </a:p>
      </dgm:t>
    </dgm:pt>
    <dgm:pt modelId="{B23812B5-B3E6-4C61-ACD6-FCF6E2950F80}">
      <dgm:prSet custT="1"/>
      <dgm:spPr/>
      <dgm:t>
        <a:bodyPr/>
        <a:lstStyle/>
        <a:p>
          <a:r>
            <a:rPr lang="en-US" sz="3200" dirty="0"/>
            <a:t>Same data rolled over every 5 minutes</a:t>
          </a:r>
        </a:p>
      </dgm:t>
    </dgm:pt>
    <dgm:pt modelId="{2A3ED31D-1AB9-4C0D-B61B-AC90A7F51C2F}" type="parTrans" cxnId="{EA2EEF5E-B39E-460F-A0A3-6150042029CB}">
      <dgm:prSet/>
      <dgm:spPr/>
      <dgm:t>
        <a:bodyPr/>
        <a:lstStyle/>
        <a:p>
          <a:endParaRPr lang="en-US" sz="2400"/>
        </a:p>
      </dgm:t>
    </dgm:pt>
    <dgm:pt modelId="{99D0444D-FB74-43BB-A636-6E0F06DECC67}" type="sibTrans" cxnId="{EA2EEF5E-B39E-460F-A0A3-6150042029CB}">
      <dgm:prSet/>
      <dgm:spPr/>
      <dgm:t>
        <a:bodyPr/>
        <a:lstStyle/>
        <a:p>
          <a:endParaRPr lang="en-US" sz="2400"/>
        </a:p>
      </dgm:t>
    </dgm:pt>
    <dgm:pt modelId="{202A1471-F760-4D38-9C2E-3D7ED9284558}">
      <dgm:prSet custT="1"/>
      <dgm:spPr/>
      <dgm:t>
        <a:bodyPr/>
        <a:lstStyle/>
        <a:p>
          <a:r>
            <a:rPr lang="en-US" sz="3200" dirty="0"/>
            <a:t>Collects every 15 sec</a:t>
          </a:r>
        </a:p>
      </dgm:t>
    </dgm:pt>
    <dgm:pt modelId="{69F89812-CFB3-4DA7-91D1-63C7F80C572D}" type="parTrans" cxnId="{B27D2A75-8092-4FC3-8818-E6A89C3D8431}">
      <dgm:prSet/>
      <dgm:spPr/>
    </dgm:pt>
    <dgm:pt modelId="{71E9DA93-7D4A-4DF3-A9C4-0FD3EC5CC22B}" type="sibTrans" cxnId="{B27D2A75-8092-4FC3-8818-E6A89C3D8431}">
      <dgm:prSet/>
      <dgm:spPr/>
    </dgm:pt>
    <dgm:pt modelId="{B7C747AE-2EFD-4E14-89A4-DD84483262DE}">
      <dgm:prSet custT="1"/>
      <dgm:spPr/>
      <dgm:t>
        <a:bodyPr/>
        <a:lstStyle/>
        <a:p>
          <a:r>
            <a:rPr lang="en-US" sz="3200" dirty="0"/>
            <a:t>Retains for an hour </a:t>
          </a:r>
        </a:p>
      </dgm:t>
    </dgm:pt>
    <dgm:pt modelId="{67410C0E-4794-41F0-ACC7-531C4172E616}" type="parTrans" cxnId="{CDD0606E-3DFC-49A0-8D13-5CB8C89F7910}">
      <dgm:prSet/>
      <dgm:spPr/>
    </dgm:pt>
    <dgm:pt modelId="{05C80383-987F-4086-B2FA-CF3D06DB1F0C}" type="sibTrans" cxnId="{CDD0606E-3DFC-49A0-8D13-5CB8C89F7910}">
      <dgm:prSet/>
      <dgm:spPr/>
    </dgm:pt>
    <dgm:pt modelId="{C6DBF54B-D5C9-4878-8CD5-918854CACDDA}">
      <dgm:prSet custT="1"/>
      <dgm:spPr/>
      <dgm:t>
        <a:bodyPr/>
        <a:lstStyle/>
        <a:p>
          <a:r>
            <a:rPr lang="en-US" sz="3200" dirty="0"/>
            <a:t>Retained for 14 days</a:t>
          </a:r>
        </a:p>
      </dgm:t>
    </dgm:pt>
    <dgm:pt modelId="{60727734-EF1A-47A5-B576-FB5F80268228}" type="parTrans" cxnId="{22B3C60A-95FD-4DE2-939A-19037D8E29BC}">
      <dgm:prSet/>
      <dgm:spPr/>
    </dgm:pt>
    <dgm:pt modelId="{D774E576-9647-43B7-8515-272AFA6D5545}" type="sibTrans" cxnId="{22B3C60A-95FD-4DE2-939A-19037D8E29BC}">
      <dgm:prSet/>
      <dgm:spPr/>
    </dgm:pt>
    <dgm:pt modelId="{2B444B20-7DF8-48D5-B319-B239E76E2440}" type="pres">
      <dgm:prSet presAssocID="{E0C4731B-B7A3-468B-BD74-3DD1EB3CB645}" presName="Name0" presStyleCnt="0">
        <dgm:presLayoutVars>
          <dgm:dir/>
          <dgm:animLvl val="lvl"/>
          <dgm:resizeHandles val="exact"/>
        </dgm:presLayoutVars>
      </dgm:prSet>
      <dgm:spPr/>
    </dgm:pt>
    <dgm:pt modelId="{F70BEB1B-16B9-4B40-A4CC-5C81A09ADFD9}" type="pres">
      <dgm:prSet presAssocID="{DFE823B8-A0A4-4AF4-88EA-D653B9EC4854}" presName="composite" presStyleCnt="0"/>
      <dgm:spPr/>
    </dgm:pt>
    <dgm:pt modelId="{57BD7A51-FF93-4A63-9406-3D15E996440D}" type="pres">
      <dgm:prSet presAssocID="{DFE823B8-A0A4-4AF4-88EA-D653B9EC4854}" presName="parTx" presStyleLbl="alignNode1" presStyleIdx="0" presStyleCnt="2">
        <dgm:presLayoutVars>
          <dgm:chMax val="0"/>
          <dgm:chPref val="0"/>
          <dgm:bulletEnabled val="1"/>
        </dgm:presLayoutVars>
      </dgm:prSet>
      <dgm:spPr/>
    </dgm:pt>
    <dgm:pt modelId="{87AAE16A-18E9-46CA-9E15-AE009A97D80C}" type="pres">
      <dgm:prSet presAssocID="{DFE823B8-A0A4-4AF4-88EA-D653B9EC4854}" presName="desTx" presStyleLbl="alignAccFollowNode1" presStyleIdx="0" presStyleCnt="2">
        <dgm:presLayoutVars>
          <dgm:bulletEnabled val="1"/>
        </dgm:presLayoutVars>
      </dgm:prSet>
      <dgm:spPr/>
    </dgm:pt>
    <dgm:pt modelId="{02202501-389E-4B12-85F7-2A1D2C5FF210}" type="pres">
      <dgm:prSet presAssocID="{98C0D78F-0183-445C-8ABD-43E9706D24B4}" presName="space" presStyleCnt="0"/>
      <dgm:spPr/>
    </dgm:pt>
    <dgm:pt modelId="{48958311-1746-41E5-B1D7-191A2F7D4F5F}" type="pres">
      <dgm:prSet presAssocID="{5A1FC6EA-BF94-4729-A29D-159091AD18C1}" presName="composite" presStyleCnt="0"/>
      <dgm:spPr/>
    </dgm:pt>
    <dgm:pt modelId="{E97A653F-4965-40A6-82D0-EC6FF5F488D1}" type="pres">
      <dgm:prSet presAssocID="{5A1FC6EA-BF94-4729-A29D-159091AD18C1}" presName="parTx" presStyleLbl="alignNode1" presStyleIdx="1" presStyleCnt="2">
        <dgm:presLayoutVars>
          <dgm:chMax val="0"/>
          <dgm:chPref val="0"/>
          <dgm:bulletEnabled val="1"/>
        </dgm:presLayoutVars>
      </dgm:prSet>
      <dgm:spPr/>
    </dgm:pt>
    <dgm:pt modelId="{690BBB93-C94D-4006-805C-E3C0D88E822D}" type="pres">
      <dgm:prSet presAssocID="{5A1FC6EA-BF94-4729-A29D-159091AD18C1}" presName="desTx" presStyleLbl="alignAccFollowNode1" presStyleIdx="1" presStyleCnt="2">
        <dgm:presLayoutVars>
          <dgm:bulletEnabled val="1"/>
        </dgm:presLayoutVars>
      </dgm:prSet>
      <dgm:spPr/>
    </dgm:pt>
  </dgm:ptLst>
  <dgm:cxnLst>
    <dgm:cxn modelId="{FB596009-C160-447F-90C5-2BD648333213}" type="presOf" srcId="{202A1471-F760-4D38-9C2E-3D7ED9284558}" destId="{87AAE16A-18E9-46CA-9E15-AE009A97D80C}" srcOrd="0" destOrd="1" presId="urn:microsoft.com/office/officeart/2005/8/layout/hList1"/>
    <dgm:cxn modelId="{22B3C60A-95FD-4DE2-939A-19037D8E29BC}" srcId="{5A1FC6EA-BF94-4729-A29D-159091AD18C1}" destId="{C6DBF54B-D5C9-4878-8CD5-918854CACDDA}" srcOrd="1" destOrd="0" parTransId="{60727734-EF1A-47A5-B576-FB5F80268228}" sibTransId="{D774E576-9647-43B7-8515-272AFA6D5545}"/>
    <dgm:cxn modelId="{A8207935-C874-4B3F-82AF-FA0F125BB141}" type="presOf" srcId="{5A1FC6EA-BF94-4729-A29D-159091AD18C1}" destId="{E97A653F-4965-40A6-82D0-EC6FF5F488D1}" srcOrd="0" destOrd="0" presId="urn:microsoft.com/office/officeart/2005/8/layout/hList1"/>
    <dgm:cxn modelId="{EA2EEF5E-B39E-460F-A0A3-6150042029CB}" srcId="{5A1FC6EA-BF94-4729-A29D-159091AD18C1}" destId="{B23812B5-B3E6-4C61-ACD6-FCF6E2950F80}" srcOrd="0" destOrd="0" parTransId="{2A3ED31D-1AB9-4C0D-B61B-AC90A7F51C2F}" sibTransId="{99D0444D-FB74-43BB-A636-6E0F06DECC67}"/>
    <dgm:cxn modelId="{87DB0961-46FE-4FCD-A674-A00C5F050B83}" type="presOf" srcId="{B7C747AE-2EFD-4E14-89A4-DD84483262DE}" destId="{87AAE16A-18E9-46CA-9E15-AE009A97D80C}" srcOrd="0" destOrd="2" presId="urn:microsoft.com/office/officeart/2005/8/layout/hList1"/>
    <dgm:cxn modelId="{0926E843-67CB-490C-86ED-402AA7E7D0D8}" srcId="{E0C4731B-B7A3-468B-BD74-3DD1EB3CB645}" destId="{DFE823B8-A0A4-4AF4-88EA-D653B9EC4854}" srcOrd="0" destOrd="0" parTransId="{7B0BD240-78DF-49BB-B92D-FD2FAFF0058A}" sibTransId="{98C0D78F-0183-445C-8ABD-43E9706D24B4}"/>
    <dgm:cxn modelId="{CDD0606E-3DFC-49A0-8D13-5CB8C89F7910}" srcId="{DFE823B8-A0A4-4AF4-88EA-D653B9EC4854}" destId="{B7C747AE-2EFD-4E14-89A4-DD84483262DE}" srcOrd="2" destOrd="0" parTransId="{67410C0E-4794-41F0-ACC7-531C4172E616}" sibTransId="{05C80383-987F-4086-B2FA-CF3D06DB1F0C}"/>
    <dgm:cxn modelId="{10C18C4E-B4E0-46D9-84B0-E0ACCF68E2C6}" type="presOf" srcId="{28DA2AD3-374C-4874-901E-30BC81D95645}" destId="{87AAE16A-18E9-46CA-9E15-AE009A97D80C}" srcOrd="0" destOrd="0" presId="urn:microsoft.com/office/officeart/2005/8/layout/hList1"/>
    <dgm:cxn modelId="{B27D2A75-8092-4FC3-8818-E6A89C3D8431}" srcId="{DFE823B8-A0A4-4AF4-88EA-D653B9EC4854}" destId="{202A1471-F760-4D38-9C2E-3D7ED9284558}" srcOrd="1" destOrd="0" parTransId="{69F89812-CFB3-4DA7-91D1-63C7F80C572D}" sibTransId="{71E9DA93-7D4A-4DF3-A9C4-0FD3EC5CC22B}"/>
    <dgm:cxn modelId="{71D3068F-68A5-4A7C-8297-5B6817097BC7}" type="presOf" srcId="{E0C4731B-B7A3-468B-BD74-3DD1EB3CB645}" destId="{2B444B20-7DF8-48D5-B319-B239E76E2440}" srcOrd="0" destOrd="0" presId="urn:microsoft.com/office/officeart/2005/8/layout/hList1"/>
    <dgm:cxn modelId="{3EECC6AD-334F-4F22-A44D-0D9C1D385482}" type="presOf" srcId="{C6DBF54B-D5C9-4878-8CD5-918854CACDDA}" destId="{690BBB93-C94D-4006-805C-E3C0D88E822D}" srcOrd="0" destOrd="1" presId="urn:microsoft.com/office/officeart/2005/8/layout/hList1"/>
    <dgm:cxn modelId="{91A2A8C8-576D-413B-8199-3B95C9AC9A62}" srcId="{DFE823B8-A0A4-4AF4-88EA-D653B9EC4854}" destId="{28DA2AD3-374C-4874-901E-30BC81D95645}" srcOrd="0" destOrd="0" parTransId="{5983B7F1-43BC-4446-BB9A-D4EF4B0A1952}" sibTransId="{85342F41-F0FF-45B7-9C2C-2F6CD6903FFB}"/>
    <dgm:cxn modelId="{EA88F7D6-015B-4557-97B5-6319F2D6D484}" srcId="{E0C4731B-B7A3-468B-BD74-3DD1EB3CB645}" destId="{5A1FC6EA-BF94-4729-A29D-159091AD18C1}" srcOrd="1" destOrd="0" parTransId="{5ED72D4B-8771-47CD-930F-86692A0718B4}" sibTransId="{AF1B8242-9832-413B-98D5-6D482D2EF19F}"/>
    <dgm:cxn modelId="{787F73DD-86BA-4644-94CF-04FD2A19F551}" type="presOf" srcId="{DFE823B8-A0A4-4AF4-88EA-D653B9EC4854}" destId="{57BD7A51-FF93-4A63-9406-3D15E996440D}" srcOrd="0" destOrd="0" presId="urn:microsoft.com/office/officeart/2005/8/layout/hList1"/>
    <dgm:cxn modelId="{24C291FF-A250-4C1D-A5B4-55981177E0C9}" type="presOf" srcId="{B23812B5-B3E6-4C61-ACD6-FCF6E2950F80}" destId="{690BBB93-C94D-4006-805C-E3C0D88E822D}" srcOrd="0" destOrd="0" presId="urn:microsoft.com/office/officeart/2005/8/layout/hList1"/>
    <dgm:cxn modelId="{A220AA35-B585-46F8-AB7C-9CAA4E2E408C}" type="presParOf" srcId="{2B444B20-7DF8-48D5-B319-B239E76E2440}" destId="{F70BEB1B-16B9-4B40-A4CC-5C81A09ADFD9}" srcOrd="0" destOrd="0" presId="urn:microsoft.com/office/officeart/2005/8/layout/hList1"/>
    <dgm:cxn modelId="{661F81B8-F92E-4BBB-B273-25368188D106}" type="presParOf" srcId="{F70BEB1B-16B9-4B40-A4CC-5C81A09ADFD9}" destId="{57BD7A51-FF93-4A63-9406-3D15E996440D}" srcOrd="0" destOrd="0" presId="urn:microsoft.com/office/officeart/2005/8/layout/hList1"/>
    <dgm:cxn modelId="{37E4A5BB-D841-40C5-A298-D998AD2D0231}" type="presParOf" srcId="{F70BEB1B-16B9-4B40-A4CC-5C81A09ADFD9}" destId="{87AAE16A-18E9-46CA-9E15-AE009A97D80C}" srcOrd="1" destOrd="0" presId="urn:microsoft.com/office/officeart/2005/8/layout/hList1"/>
    <dgm:cxn modelId="{A31F5AC6-2D56-4753-93D0-9777589FD3FE}" type="presParOf" srcId="{2B444B20-7DF8-48D5-B319-B239E76E2440}" destId="{02202501-389E-4B12-85F7-2A1D2C5FF210}" srcOrd="1" destOrd="0" presId="urn:microsoft.com/office/officeart/2005/8/layout/hList1"/>
    <dgm:cxn modelId="{C16605BA-E053-4D61-B88D-C2F8061725C0}" type="presParOf" srcId="{2B444B20-7DF8-48D5-B319-B239E76E2440}" destId="{48958311-1746-41E5-B1D7-191A2F7D4F5F}" srcOrd="2" destOrd="0" presId="urn:microsoft.com/office/officeart/2005/8/layout/hList1"/>
    <dgm:cxn modelId="{0058E3C2-C885-4884-BEB9-34267C98FE67}" type="presParOf" srcId="{48958311-1746-41E5-B1D7-191A2F7D4F5F}" destId="{E97A653F-4965-40A6-82D0-EC6FF5F488D1}" srcOrd="0" destOrd="0" presId="urn:microsoft.com/office/officeart/2005/8/layout/hList1"/>
    <dgm:cxn modelId="{10AA39AD-15F1-43A1-BE2B-9173E2E167FC}" type="presParOf" srcId="{48958311-1746-41E5-B1D7-191A2F7D4F5F}" destId="{690BBB93-C94D-4006-805C-E3C0D88E822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08030E-6C54-477A-8133-1550B4B72A8A}"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567CE130-A46D-4B6E-B39B-B23E2DD18312}">
      <dgm:prSet phldrT="[Text]" custT="1"/>
      <dgm:spPr>
        <a:solidFill>
          <a:srgbClr val="3D04CA"/>
        </a:solidFill>
      </dgm:spPr>
      <dgm:t>
        <a:bodyPr/>
        <a:lstStyle/>
        <a:p>
          <a:r>
            <a:rPr lang="en-US" sz="3600" b="1"/>
            <a:t>Work</a:t>
          </a:r>
        </a:p>
      </dgm:t>
    </dgm:pt>
    <dgm:pt modelId="{C4EEF950-17AD-4945-ABDC-644887EF6E3E}" type="parTrans" cxnId="{4CC8523C-3EB1-4339-ACE0-7E3DC7CADE07}">
      <dgm:prSet/>
      <dgm:spPr/>
      <dgm:t>
        <a:bodyPr/>
        <a:lstStyle/>
        <a:p>
          <a:endParaRPr lang="en-US"/>
        </a:p>
      </dgm:t>
    </dgm:pt>
    <dgm:pt modelId="{22D4A093-711A-4852-95CD-05EA81FE0508}" type="sibTrans" cxnId="{4CC8523C-3EB1-4339-ACE0-7E3DC7CADE07}">
      <dgm:prSet/>
      <dgm:spPr/>
      <dgm:t>
        <a:bodyPr/>
        <a:lstStyle/>
        <a:p>
          <a:endParaRPr lang="en-US"/>
        </a:p>
      </dgm:t>
    </dgm:pt>
    <dgm:pt modelId="{B43449E3-A97B-4164-94E0-E6A99B174A52}">
      <dgm:prSet phldrT="[Text]" custT="1"/>
      <dgm:spPr>
        <a:solidFill>
          <a:schemeClr val="accent1">
            <a:lumMod val="75000"/>
          </a:schemeClr>
        </a:solidFill>
      </dgm:spPr>
      <dgm:t>
        <a:bodyPr/>
        <a:lstStyle/>
        <a:p>
          <a:r>
            <a:rPr lang="en-US" sz="3600" b="1"/>
            <a:t>Outside Work</a:t>
          </a:r>
        </a:p>
      </dgm:t>
    </dgm:pt>
    <dgm:pt modelId="{EA89FE85-5627-4565-A068-4FF42428AF6A}" type="parTrans" cxnId="{DC1426A3-CD02-4C3C-8593-F0DE5E2F0268}">
      <dgm:prSet/>
      <dgm:spPr/>
      <dgm:t>
        <a:bodyPr/>
        <a:lstStyle/>
        <a:p>
          <a:endParaRPr lang="en-US"/>
        </a:p>
      </dgm:t>
    </dgm:pt>
    <dgm:pt modelId="{B301D60D-CD0F-4288-A194-66B325014F89}" type="sibTrans" cxnId="{DC1426A3-CD02-4C3C-8593-F0DE5E2F0268}">
      <dgm:prSet/>
      <dgm:spPr/>
      <dgm:t>
        <a:bodyPr/>
        <a:lstStyle/>
        <a:p>
          <a:endParaRPr lang="en-US"/>
        </a:p>
      </dgm:t>
    </dgm:pt>
    <dgm:pt modelId="{E58ADAB7-D7EB-4D31-9933-58963C673F96}">
      <dgm:prSet phldrT="[Text]" custT="1"/>
      <dgm:spPr/>
      <dgm:t>
        <a:bodyPr/>
        <a:lstStyle/>
        <a:p>
          <a:r>
            <a:rPr lang="en-US" sz="3600" b="1"/>
            <a:t>Giving Back</a:t>
          </a:r>
        </a:p>
      </dgm:t>
    </dgm:pt>
    <dgm:pt modelId="{B2A9DCDD-C53A-49FC-861D-E5CD9EDC0377}" type="parTrans" cxnId="{5FE18D7D-253D-4EEA-9606-5DB81AC1A0F6}">
      <dgm:prSet/>
      <dgm:spPr/>
      <dgm:t>
        <a:bodyPr/>
        <a:lstStyle/>
        <a:p>
          <a:endParaRPr lang="en-US"/>
        </a:p>
      </dgm:t>
    </dgm:pt>
    <dgm:pt modelId="{E97636C5-7DC8-492B-8DDD-48B053FF04D6}" type="sibTrans" cxnId="{5FE18D7D-253D-4EEA-9606-5DB81AC1A0F6}">
      <dgm:prSet/>
      <dgm:spPr/>
      <dgm:t>
        <a:bodyPr/>
        <a:lstStyle/>
        <a:p>
          <a:endParaRPr lang="en-US"/>
        </a:p>
      </dgm:t>
    </dgm:pt>
    <dgm:pt modelId="{B71B7937-BC4B-40C8-84F7-1365D5E7C617}">
      <dgm:prSet phldrT="[Text]"/>
      <dgm:spPr/>
      <dgm:t>
        <a:bodyPr/>
        <a:lstStyle/>
        <a:p>
          <a:r>
            <a:rPr lang="en-US"/>
            <a:t>Running—One 26.2 and Many 13.1</a:t>
          </a:r>
        </a:p>
      </dgm:t>
    </dgm:pt>
    <dgm:pt modelId="{0CE0CB99-96A5-4CF1-ACEC-A8BE62DD9C2F}" type="parTrans" cxnId="{7E0F763C-5FF3-42A6-8E05-B864FCC75587}">
      <dgm:prSet/>
      <dgm:spPr/>
      <dgm:t>
        <a:bodyPr/>
        <a:lstStyle/>
        <a:p>
          <a:endParaRPr lang="en-US"/>
        </a:p>
      </dgm:t>
    </dgm:pt>
    <dgm:pt modelId="{CBDC881A-094B-4E02-9360-92FFB4D15A36}" type="sibTrans" cxnId="{7E0F763C-5FF3-42A6-8E05-B864FCC75587}">
      <dgm:prSet/>
      <dgm:spPr/>
      <dgm:t>
        <a:bodyPr/>
        <a:lstStyle/>
        <a:p>
          <a:endParaRPr lang="en-US"/>
        </a:p>
      </dgm:t>
    </dgm:pt>
    <dgm:pt modelId="{B344B682-1825-48AF-8C12-2A58C536BE48}">
      <dgm:prSet phldrT="[Text]"/>
      <dgm:spPr/>
      <dgm:t>
        <a:bodyPr/>
        <a:lstStyle/>
        <a:p>
          <a:r>
            <a:rPr lang="en-US"/>
            <a:t>Frequent speaker local user groups, SQL Saturdays &amp; Virtual groups</a:t>
          </a:r>
        </a:p>
      </dgm:t>
    </dgm:pt>
    <dgm:pt modelId="{48AECD56-3BA0-4FCB-A684-36BB63A16BB9}" type="parTrans" cxnId="{56F3AB87-2D91-4387-BACF-0CCB21FC4899}">
      <dgm:prSet/>
      <dgm:spPr/>
      <dgm:t>
        <a:bodyPr/>
        <a:lstStyle/>
        <a:p>
          <a:endParaRPr lang="en-US"/>
        </a:p>
      </dgm:t>
    </dgm:pt>
    <dgm:pt modelId="{AE255601-99AA-4F04-950A-7F9FC0181E32}" type="sibTrans" cxnId="{56F3AB87-2D91-4387-BACF-0CCB21FC4899}">
      <dgm:prSet/>
      <dgm:spPr/>
      <dgm:t>
        <a:bodyPr/>
        <a:lstStyle/>
        <a:p>
          <a:endParaRPr lang="en-US"/>
        </a:p>
      </dgm:t>
    </dgm:pt>
    <dgm:pt modelId="{0EC1EBED-232D-484F-8E61-86D6C5430A97}">
      <dgm:prSet phldrT="[Text]"/>
      <dgm:spPr/>
      <dgm:t>
        <a:bodyPr/>
        <a:lstStyle/>
        <a:p>
          <a:r>
            <a:rPr lang="en-US"/>
            <a:t>Blog at sqlworldwide.com</a:t>
          </a:r>
        </a:p>
      </dgm:t>
    </dgm:pt>
    <dgm:pt modelId="{271D1C9E-2983-4EC5-A884-1D73C827AFC3}" type="parTrans" cxnId="{FC7AA06C-AFC1-429F-99F4-E9D584BB2466}">
      <dgm:prSet/>
      <dgm:spPr/>
      <dgm:t>
        <a:bodyPr/>
        <a:lstStyle/>
        <a:p>
          <a:endParaRPr lang="en-US"/>
        </a:p>
      </dgm:t>
    </dgm:pt>
    <dgm:pt modelId="{8327B1B9-DB7C-4949-9F03-67BE5C269122}" type="sibTrans" cxnId="{FC7AA06C-AFC1-429F-99F4-E9D584BB2466}">
      <dgm:prSet/>
      <dgm:spPr/>
      <dgm:t>
        <a:bodyPr/>
        <a:lstStyle/>
        <a:p>
          <a:endParaRPr lang="en-US"/>
        </a:p>
      </dgm:t>
    </dgm:pt>
    <dgm:pt modelId="{7AEB1DCE-1DF1-44CC-B676-EFEA7BD89B32}">
      <dgm:prSet phldrT="[Text]"/>
      <dgm:spPr/>
      <dgm:t>
        <a:bodyPr/>
        <a:lstStyle/>
        <a:p>
          <a:r>
            <a:rPr lang="en-US" dirty="0"/>
            <a:t>13 years as DBA</a:t>
          </a:r>
        </a:p>
      </dgm:t>
    </dgm:pt>
    <dgm:pt modelId="{B4B3E8E1-FD7C-43F5-867D-A92DBCD30F9C}" type="sibTrans" cxnId="{C9447534-A000-4FF2-8FC0-9F3DEAD169D2}">
      <dgm:prSet/>
      <dgm:spPr/>
      <dgm:t>
        <a:bodyPr/>
        <a:lstStyle/>
        <a:p>
          <a:endParaRPr lang="en-US"/>
        </a:p>
      </dgm:t>
    </dgm:pt>
    <dgm:pt modelId="{4550F274-F455-421F-B019-11186D5A2F1A}" type="parTrans" cxnId="{C9447534-A000-4FF2-8FC0-9F3DEAD169D2}">
      <dgm:prSet/>
      <dgm:spPr/>
      <dgm:t>
        <a:bodyPr/>
        <a:lstStyle/>
        <a:p>
          <a:endParaRPr lang="en-US"/>
        </a:p>
      </dgm:t>
    </dgm:pt>
    <dgm:pt modelId="{60CEFCC0-2E18-40EC-ABBD-65A027DB8FB7}">
      <dgm:prSet phldrT="[Text]"/>
      <dgm:spPr/>
      <dgm:t>
        <a:bodyPr/>
        <a:lstStyle/>
        <a:p>
          <a:r>
            <a:rPr lang="en-US"/>
            <a:t>10 years in Merchant Marine</a:t>
          </a:r>
        </a:p>
      </dgm:t>
    </dgm:pt>
    <dgm:pt modelId="{678F8BE0-C7D8-4917-A0E1-5046A46F1B55}" type="sibTrans" cxnId="{930D0AF2-08FE-475A-8A40-15FC3D6B1AA8}">
      <dgm:prSet/>
      <dgm:spPr/>
      <dgm:t>
        <a:bodyPr/>
        <a:lstStyle/>
        <a:p>
          <a:endParaRPr lang="en-US"/>
        </a:p>
      </dgm:t>
    </dgm:pt>
    <dgm:pt modelId="{60F7FDFB-8CBF-470B-A842-AE76234B0407}" type="parTrans" cxnId="{930D0AF2-08FE-475A-8A40-15FC3D6B1AA8}">
      <dgm:prSet/>
      <dgm:spPr/>
      <dgm:t>
        <a:bodyPr/>
        <a:lstStyle/>
        <a:p>
          <a:endParaRPr lang="en-US"/>
        </a:p>
      </dgm:t>
    </dgm:pt>
    <dgm:pt modelId="{BC20AE9E-6290-4244-867F-F45E7538F6A7}">
      <dgm:prSet phldrT="[Text]"/>
      <dgm:spPr/>
      <dgm:t>
        <a:bodyPr/>
        <a:lstStyle/>
        <a:p>
          <a:r>
            <a:rPr lang="en-US"/>
            <a:t>MCSE Data Management and Analytics</a:t>
          </a:r>
        </a:p>
      </dgm:t>
    </dgm:pt>
    <dgm:pt modelId="{E1D93D3E-9121-4B88-9FC1-5234B94D8D8F}" type="parTrans" cxnId="{5C8E0D53-A672-4444-9BB2-88A0D9848D97}">
      <dgm:prSet/>
      <dgm:spPr/>
      <dgm:t>
        <a:bodyPr/>
        <a:lstStyle/>
        <a:p>
          <a:endParaRPr lang="en-US"/>
        </a:p>
      </dgm:t>
    </dgm:pt>
    <dgm:pt modelId="{A22BDF6B-7E00-476A-90D7-C36DBC9FAFD8}" type="sibTrans" cxnId="{5C8E0D53-A672-4444-9BB2-88A0D9848D97}">
      <dgm:prSet/>
      <dgm:spPr/>
      <dgm:t>
        <a:bodyPr/>
        <a:lstStyle/>
        <a:p>
          <a:endParaRPr lang="en-US"/>
        </a:p>
      </dgm:t>
    </dgm:pt>
    <dgm:pt modelId="{AA7C1FBB-7F3E-46D0-816A-E8B9BF6C9E28}">
      <dgm:prSet phldrT="[Text]"/>
      <dgm:spPr/>
      <dgm:t>
        <a:bodyPr/>
        <a:lstStyle/>
        <a:p>
          <a:r>
            <a:rPr lang="en-US"/>
            <a:t>Answering questions at #</a:t>
          </a:r>
          <a:r>
            <a:rPr lang="en-US" err="1"/>
            <a:t>sqlhelp</a:t>
          </a:r>
          <a:r>
            <a:rPr lang="en-US"/>
            <a:t> &amp; </a:t>
          </a:r>
          <a:r>
            <a:rPr lang="en-US" err="1"/>
            <a:t>dba.stackexchange</a:t>
          </a:r>
          <a:endParaRPr lang="en-US"/>
        </a:p>
      </dgm:t>
    </dgm:pt>
    <dgm:pt modelId="{CBF726B7-4DAF-4196-B6AF-FFB6B15B7593}" type="parTrans" cxnId="{534F1472-B325-42E7-9D78-09D399723FE9}">
      <dgm:prSet/>
      <dgm:spPr/>
      <dgm:t>
        <a:bodyPr/>
        <a:lstStyle/>
        <a:p>
          <a:endParaRPr lang="en-US"/>
        </a:p>
      </dgm:t>
    </dgm:pt>
    <dgm:pt modelId="{079F1466-C91A-453A-9C87-0A5E77390892}" type="sibTrans" cxnId="{534F1472-B325-42E7-9D78-09D399723FE9}">
      <dgm:prSet/>
      <dgm:spPr/>
      <dgm:t>
        <a:bodyPr/>
        <a:lstStyle/>
        <a:p>
          <a:endParaRPr lang="en-US"/>
        </a:p>
      </dgm:t>
    </dgm:pt>
    <dgm:pt modelId="{5BE4C577-1434-465E-BE2A-C61F8CA2A9A1}">
      <dgm:prSet phldrT="[Text]"/>
      <dgm:spPr/>
      <dgm:t>
        <a:bodyPr/>
        <a:lstStyle/>
        <a:p>
          <a:r>
            <a:rPr lang="en-US"/>
            <a:t>Shuttling 3 kids</a:t>
          </a:r>
        </a:p>
      </dgm:t>
    </dgm:pt>
    <dgm:pt modelId="{7109E7D1-6C26-4CF7-B32C-9258701FD7C1}" type="parTrans" cxnId="{34E1FC17-4247-4CF4-A2E8-D5115292B79D}">
      <dgm:prSet/>
      <dgm:spPr/>
      <dgm:t>
        <a:bodyPr/>
        <a:lstStyle/>
        <a:p>
          <a:endParaRPr lang="en-US"/>
        </a:p>
      </dgm:t>
    </dgm:pt>
    <dgm:pt modelId="{98BE9B89-A0FC-4076-ABFA-4029A7BF88D1}" type="sibTrans" cxnId="{34E1FC17-4247-4CF4-A2E8-D5115292B79D}">
      <dgm:prSet/>
      <dgm:spPr/>
      <dgm:t>
        <a:bodyPr/>
        <a:lstStyle/>
        <a:p>
          <a:endParaRPr lang="en-US"/>
        </a:p>
      </dgm:t>
    </dgm:pt>
    <dgm:pt modelId="{048F148D-3F47-41BB-998D-8F674DB8FFDF}">
      <dgm:prSet phldrT="[Text]"/>
      <dgm:spPr/>
      <dgm:t>
        <a:bodyPr/>
        <a:lstStyle/>
        <a:p>
          <a:r>
            <a:rPr lang="en-US"/>
            <a:t>Co-organizer NESQL User Group</a:t>
          </a:r>
        </a:p>
      </dgm:t>
    </dgm:pt>
    <dgm:pt modelId="{BA227A2B-9B97-424A-8707-FA98152714FE}" type="parTrans" cxnId="{060495FE-8EF6-4150-8CC7-D3D75F75B1E9}">
      <dgm:prSet/>
      <dgm:spPr/>
      <dgm:t>
        <a:bodyPr/>
        <a:lstStyle/>
        <a:p>
          <a:endParaRPr lang="en-US"/>
        </a:p>
      </dgm:t>
    </dgm:pt>
    <dgm:pt modelId="{C8FB805F-3724-4AEC-9669-610092A06F62}" type="sibTrans" cxnId="{060495FE-8EF6-4150-8CC7-D3D75F75B1E9}">
      <dgm:prSet/>
      <dgm:spPr/>
      <dgm:t>
        <a:bodyPr/>
        <a:lstStyle/>
        <a:p>
          <a:endParaRPr lang="en-US"/>
        </a:p>
      </dgm:t>
    </dgm:pt>
    <dgm:pt modelId="{5C4FDF14-192A-45B8-947C-A7B935AE1868}" type="pres">
      <dgm:prSet presAssocID="{F208030E-6C54-477A-8133-1550B4B72A8A}" presName="linear" presStyleCnt="0">
        <dgm:presLayoutVars>
          <dgm:dir/>
          <dgm:animLvl val="lvl"/>
          <dgm:resizeHandles val="exact"/>
        </dgm:presLayoutVars>
      </dgm:prSet>
      <dgm:spPr/>
    </dgm:pt>
    <dgm:pt modelId="{290B352A-5DA8-48DF-9F37-69D56DA8FD1E}" type="pres">
      <dgm:prSet presAssocID="{567CE130-A46D-4B6E-B39B-B23E2DD18312}" presName="parentLin" presStyleCnt="0"/>
      <dgm:spPr/>
    </dgm:pt>
    <dgm:pt modelId="{00CAA93E-0BC3-4FE3-8A4C-6E8BD9330A3B}" type="pres">
      <dgm:prSet presAssocID="{567CE130-A46D-4B6E-B39B-B23E2DD18312}" presName="parentLeftMargin" presStyleLbl="node1" presStyleIdx="0" presStyleCnt="3"/>
      <dgm:spPr/>
    </dgm:pt>
    <dgm:pt modelId="{0B0870FC-63AE-4C3A-8802-95FFF280AD29}" type="pres">
      <dgm:prSet presAssocID="{567CE130-A46D-4B6E-B39B-B23E2DD18312}" presName="parentText" presStyleLbl="node1" presStyleIdx="0" presStyleCnt="3">
        <dgm:presLayoutVars>
          <dgm:chMax val="0"/>
          <dgm:bulletEnabled val="1"/>
        </dgm:presLayoutVars>
      </dgm:prSet>
      <dgm:spPr/>
    </dgm:pt>
    <dgm:pt modelId="{555C45B3-A279-4975-8280-7DBB5EF0ADF1}" type="pres">
      <dgm:prSet presAssocID="{567CE130-A46D-4B6E-B39B-B23E2DD18312}" presName="negativeSpace" presStyleCnt="0"/>
      <dgm:spPr/>
    </dgm:pt>
    <dgm:pt modelId="{AB608BE4-1700-46B8-8A23-88F88AED891E}" type="pres">
      <dgm:prSet presAssocID="{567CE130-A46D-4B6E-B39B-B23E2DD18312}" presName="childText" presStyleLbl="conFgAcc1" presStyleIdx="0" presStyleCnt="3">
        <dgm:presLayoutVars>
          <dgm:bulletEnabled val="1"/>
        </dgm:presLayoutVars>
      </dgm:prSet>
      <dgm:spPr/>
    </dgm:pt>
    <dgm:pt modelId="{28AFD709-D8FC-4D10-9D20-5A377DDD1AE7}" type="pres">
      <dgm:prSet presAssocID="{22D4A093-711A-4852-95CD-05EA81FE0508}" presName="spaceBetweenRectangles" presStyleCnt="0"/>
      <dgm:spPr/>
    </dgm:pt>
    <dgm:pt modelId="{1EB5FF38-3B2A-4D1D-A04A-6AD3F20083B5}" type="pres">
      <dgm:prSet presAssocID="{B43449E3-A97B-4164-94E0-E6A99B174A52}" presName="parentLin" presStyleCnt="0"/>
      <dgm:spPr/>
    </dgm:pt>
    <dgm:pt modelId="{D0FD2625-0B54-4CC6-92D9-1D8EE485E0E6}" type="pres">
      <dgm:prSet presAssocID="{B43449E3-A97B-4164-94E0-E6A99B174A52}" presName="parentLeftMargin" presStyleLbl="node1" presStyleIdx="0" presStyleCnt="3"/>
      <dgm:spPr/>
    </dgm:pt>
    <dgm:pt modelId="{7FD822FC-E553-45A0-9F41-28DBE66FF573}" type="pres">
      <dgm:prSet presAssocID="{B43449E3-A97B-4164-94E0-E6A99B174A52}" presName="parentText" presStyleLbl="node1" presStyleIdx="1" presStyleCnt="3">
        <dgm:presLayoutVars>
          <dgm:chMax val="0"/>
          <dgm:bulletEnabled val="1"/>
        </dgm:presLayoutVars>
      </dgm:prSet>
      <dgm:spPr/>
    </dgm:pt>
    <dgm:pt modelId="{B7631E3F-509A-4E3D-AFC2-A25579BB2E32}" type="pres">
      <dgm:prSet presAssocID="{B43449E3-A97B-4164-94E0-E6A99B174A52}" presName="negativeSpace" presStyleCnt="0"/>
      <dgm:spPr/>
    </dgm:pt>
    <dgm:pt modelId="{184D27A6-EE17-4A10-92C5-36A6C7DB9A70}" type="pres">
      <dgm:prSet presAssocID="{B43449E3-A97B-4164-94E0-E6A99B174A52}" presName="childText" presStyleLbl="conFgAcc1" presStyleIdx="1" presStyleCnt="3">
        <dgm:presLayoutVars>
          <dgm:bulletEnabled val="1"/>
        </dgm:presLayoutVars>
      </dgm:prSet>
      <dgm:spPr/>
    </dgm:pt>
    <dgm:pt modelId="{401B0FDD-D899-42DD-8A5F-DE1D96FB49FD}" type="pres">
      <dgm:prSet presAssocID="{B301D60D-CD0F-4288-A194-66B325014F89}" presName="spaceBetweenRectangles" presStyleCnt="0"/>
      <dgm:spPr/>
    </dgm:pt>
    <dgm:pt modelId="{69C819CD-41B5-4C39-83A7-9D8DE0E52B00}" type="pres">
      <dgm:prSet presAssocID="{E58ADAB7-D7EB-4D31-9933-58963C673F96}" presName="parentLin" presStyleCnt="0"/>
      <dgm:spPr/>
    </dgm:pt>
    <dgm:pt modelId="{6E1AF5CF-6FDF-4776-B590-AFA5E03B3A6B}" type="pres">
      <dgm:prSet presAssocID="{E58ADAB7-D7EB-4D31-9933-58963C673F96}" presName="parentLeftMargin" presStyleLbl="node1" presStyleIdx="1" presStyleCnt="3"/>
      <dgm:spPr/>
    </dgm:pt>
    <dgm:pt modelId="{1A321FFC-8354-486C-99E7-1F0526C18FC3}" type="pres">
      <dgm:prSet presAssocID="{E58ADAB7-D7EB-4D31-9933-58963C673F96}" presName="parentText" presStyleLbl="node1" presStyleIdx="2" presStyleCnt="3">
        <dgm:presLayoutVars>
          <dgm:chMax val="0"/>
          <dgm:bulletEnabled val="1"/>
        </dgm:presLayoutVars>
      </dgm:prSet>
      <dgm:spPr/>
    </dgm:pt>
    <dgm:pt modelId="{C57F2822-F5B0-4CFF-977A-65279028EB18}" type="pres">
      <dgm:prSet presAssocID="{E58ADAB7-D7EB-4D31-9933-58963C673F96}" presName="negativeSpace" presStyleCnt="0"/>
      <dgm:spPr/>
    </dgm:pt>
    <dgm:pt modelId="{E2093288-DF8C-4EBE-BE6B-E4A56429E0D2}" type="pres">
      <dgm:prSet presAssocID="{E58ADAB7-D7EB-4D31-9933-58963C673F96}" presName="childText" presStyleLbl="conFgAcc1" presStyleIdx="2" presStyleCnt="3">
        <dgm:presLayoutVars>
          <dgm:bulletEnabled val="1"/>
        </dgm:presLayoutVars>
      </dgm:prSet>
      <dgm:spPr/>
    </dgm:pt>
  </dgm:ptLst>
  <dgm:cxnLst>
    <dgm:cxn modelId="{F8101100-BF51-4D4F-8146-57DA395482F1}" type="presOf" srcId="{B71B7937-BC4B-40C8-84F7-1365D5E7C617}" destId="{184D27A6-EE17-4A10-92C5-36A6C7DB9A70}" srcOrd="0" destOrd="0" presId="urn:microsoft.com/office/officeart/2005/8/layout/list1"/>
    <dgm:cxn modelId="{34E1FC17-4247-4CF4-A2E8-D5115292B79D}" srcId="{B43449E3-A97B-4164-94E0-E6A99B174A52}" destId="{5BE4C577-1434-465E-BE2A-C61F8CA2A9A1}" srcOrd="1" destOrd="0" parTransId="{7109E7D1-6C26-4CF7-B32C-9258701FD7C1}" sibTransId="{98BE9B89-A0FC-4076-ABFA-4029A7BF88D1}"/>
    <dgm:cxn modelId="{ECABA51E-01E4-4AFA-B17A-97A12023ADBF}" type="presOf" srcId="{B43449E3-A97B-4164-94E0-E6A99B174A52}" destId="{D0FD2625-0B54-4CC6-92D9-1D8EE485E0E6}" srcOrd="0" destOrd="0" presId="urn:microsoft.com/office/officeart/2005/8/layout/list1"/>
    <dgm:cxn modelId="{4D54E722-1360-46AA-B1D0-9AA8A7358D47}" type="presOf" srcId="{AA7C1FBB-7F3E-46D0-816A-E8B9BF6C9E28}" destId="{E2093288-DF8C-4EBE-BE6B-E4A56429E0D2}" srcOrd="0" destOrd="2" presId="urn:microsoft.com/office/officeart/2005/8/layout/list1"/>
    <dgm:cxn modelId="{C9447534-A000-4FF2-8FC0-9F3DEAD169D2}" srcId="{567CE130-A46D-4B6E-B39B-B23E2DD18312}" destId="{7AEB1DCE-1DF1-44CC-B676-EFEA7BD89B32}" srcOrd="0" destOrd="0" parTransId="{4550F274-F455-421F-B019-11186D5A2F1A}" sibTransId="{B4B3E8E1-FD7C-43F5-867D-A92DBCD30F9C}"/>
    <dgm:cxn modelId="{40128636-B2B2-4D81-B6C3-7823F0031E7B}" type="presOf" srcId="{B344B682-1825-48AF-8C12-2A58C536BE48}" destId="{E2093288-DF8C-4EBE-BE6B-E4A56429E0D2}" srcOrd="0" destOrd="1" presId="urn:microsoft.com/office/officeart/2005/8/layout/list1"/>
    <dgm:cxn modelId="{4CC8523C-3EB1-4339-ACE0-7E3DC7CADE07}" srcId="{F208030E-6C54-477A-8133-1550B4B72A8A}" destId="{567CE130-A46D-4B6E-B39B-B23E2DD18312}" srcOrd="0" destOrd="0" parTransId="{C4EEF950-17AD-4945-ABDC-644887EF6E3E}" sibTransId="{22D4A093-711A-4852-95CD-05EA81FE0508}"/>
    <dgm:cxn modelId="{7E0F763C-5FF3-42A6-8E05-B864FCC75587}" srcId="{B43449E3-A97B-4164-94E0-E6A99B174A52}" destId="{B71B7937-BC4B-40C8-84F7-1365D5E7C617}" srcOrd="0" destOrd="0" parTransId="{0CE0CB99-96A5-4CF1-ACEC-A8BE62DD9C2F}" sibTransId="{CBDC881A-094B-4E02-9360-92FFB4D15A36}"/>
    <dgm:cxn modelId="{5D30116C-1D18-47FA-894F-116FFCA42224}" type="presOf" srcId="{BC20AE9E-6290-4244-867F-F45E7538F6A7}" destId="{AB608BE4-1700-46B8-8A23-88F88AED891E}" srcOrd="0" destOrd="1" presId="urn:microsoft.com/office/officeart/2005/8/layout/list1"/>
    <dgm:cxn modelId="{FC7AA06C-AFC1-429F-99F4-E9D584BB2466}" srcId="{E58ADAB7-D7EB-4D31-9933-58963C673F96}" destId="{0EC1EBED-232D-484F-8E61-86D6C5430A97}" srcOrd="3" destOrd="0" parTransId="{271D1C9E-2983-4EC5-A884-1D73C827AFC3}" sibTransId="{8327B1B9-DB7C-4949-9F03-67BE5C269122}"/>
    <dgm:cxn modelId="{534F1472-B325-42E7-9D78-09D399723FE9}" srcId="{E58ADAB7-D7EB-4D31-9933-58963C673F96}" destId="{AA7C1FBB-7F3E-46D0-816A-E8B9BF6C9E28}" srcOrd="2" destOrd="0" parTransId="{CBF726B7-4DAF-4196-B6AF-FFB6B15B7593}" sibTransId="{079F1466-C91A-453A-9C87-0A5E77390892}"/>
    <dgm:cxn modelId="{5C8E0D53-A672-4444-9BB2-88A0D9848D97}" srcId="{567CE130-A46D-4B6E-B39B-B23E2DD18312}" destId="{BC20AE9E-6290-4244-867F-F45E7538F6A7}" srcOrd="1" destOrd="0" parTransId="{E1D93D3E-9121-4B88-9FC1-5234B94D8D8F}" sibTransId="{A22BDF6B-7E00-476A-90D7-C36DBC9FAFD8}"/>
    <dgm:cxn modelId="{678C6F54-92C4-495B-892D-42F4F545996B}" type="presOf" srcId="{048F148D-3F47-41BB-998D-8F674DB8FFDF}" destId="{E2093288-DF8C-4EBE-BE6B-E4A56429E0D2}" srcOrd="0" destOrd="0" presId="urn:microsoft.com/office/officeart/2005/8/layout/list1"/>
    <dgm:cxn modelId="{9929C377-973B-4204-BFAF-256B4740E4BD}" type="presOf" srcId="{E58ADAB7-D7EB-4D31-9933-58963C673F96}" destId="{1A321FFC-8354-486C-99E7-1F0526C18FC3}" srcOrd="1" destOrd="0" presId="urn:microsoft.com/office/officeart/2005/8/layout/list1"/>
    <dgm:cxn modelId="{5E50D87C-330A-4571-9302-807C1DD76627}" type="presOf" srcId="{0EC1EBED-232D-484F-8E61-86D6C5430A97}" destId="{E2093288-DF8C-4EBE-BE6B-E4A56429E0D2}" srcOrd="0" destOrd="3" presId="urn:microsoft.com/office/officeart/2005/8/layout/list1"/>
    <dgm:cxn modelId="{5FE18D7D-253D-4EEA-9606-5DB81AC1A0F6}" srcId="{F208030E-6C54-477A-8133-1550B4B72A8A}" destId="{E58ADAB7-D7EB-4D31-9933-58963C673F96}" srcOrd="2" destOrd="0" parTransId="{B2A9DCDD-C53A-49FC-861D-E5CD9EDC0377}" sibTransId="{E97636C5-7DC8-492B-8DDD-48B053FF04D6}"/>
    <dgm:cxn modelId="{619A8380-7AE8-4030-BA15-8039D7CBDF60}" type="presOf" srcId="{7AEB1DCE-1DF1-44CC-B676-EFEA7BD89B32}" destId="{AB608BE4-1700-46B8-8A23-88F88AED891E}" srcOrd="0" destOrd="0" presId="urn:microsoft.com/office/officeart/2005/8/layout/list1"/>
    <dgm:cxn modelId="{F9A75583-2DFD-4C2B-BC89-0441FF1A932E}" type="presOf" srcId="{567CE130-A46D-4B6E-B39B-B23E2DD18312}" destId="{00CAA93E-0BC3-4FE3-8A4C-6E8BD9330A3B}" srcOrd="0" destOrd="0" presId="urn:microsoft.com/office/officeart/2005/8/layout/list1"/>
    <dgm:cxn modelId="{56F3AB87-2D91-4387-BACF-0CCB21FC4899}" srcId="{E58ADAB7-D7EB-4D31-9933-58963C673F96}" destId="{B344B682-1825-48AF-8C12-2A58C536BE48}" srcOrd="1" destOrd="0" parTransId="{48AECD56-3BA0-4FCB-A684-36BB63A16BB9}" sibTransId="{AE255601-99AA-4F04-950A-7F9FC0181E32}"/>
    <dgm:cxn modelId="{9A416D94-11BF-46B2-9DB8-33B01915841F}" type="presOf" srcId="{E58ADAB7-D7EB-4D31-9933-58963C673F96}" destId="{6E1AF5CF-6FDF-4776-B590-AFA5E03B3A6B}" srcOrd="0" destOrd="0" presId="urn:microsoft.com/office/officeart/2005/8/layout/list1"/>
    <dgm:cxn modelId="{F00A2A9E-A368-49EB-8FD0-F773444480C5}" type="presOf" srcId="{B43449E3-A97B-4164-94E0-E6A99B174A52}" destId="{7FD822FC-E553-45A0-9F41-28DBE66FF573}" srcOrd="1" destOrd="0" presId="urn:microsoft.com/office/officeart/2005/8/layout/list1"/>
    <dgm:cxn modelId="{11C6CFA0-6774-48FF-BD47-A305E9A24238}" type="presOf" srcId="{5BE4C577-1434-465E-BE2A-C61F8CA2A9A1}" destId="{184D27A6-EE17-4A10-92C5-36A6C7DB9A70}" srcOrd="0" destOrd="1" presId="urn:microsoft.com/office/officeart/2005/8/layout/list1"/>
    <dgm:cxn modelId="{DC1426A3-CD02-4C3C-8593-F0DE5E2F0268}" srcId="{F208030E-6C54-477A-8133-1550B4B72A8A}" destId="{B43449E3-A97B-4164-94E0-E6A99B174A52}" srcOrd="1" destOrd="0" parTransId="{EA89FE85-5627-4565-A068-4FF42428AF6A}" sibTransId="{B301D60D-CD0F-4288-A194-66B325014F89}"/>
    <dgm:cxn modelId="{14329BB5-FF9B-4EB1-891A-06C8FF300F7E}" type="presOf" srcId="{567CE130-A46D-4B6E-B39B-B23E2DD18312}" destId="{0B0870FC-63AE-4C3A-8802-95FFF280AD29}" srcOrd="1" destOrd="0" presId="urn:microsoft.com/office/officeart/2005/8/layout/list1"/>
    <dgm:cxn modelId="{9ADAA1E7-52E9-484E-95E6-EFFD7B4285C4}" type="presOf" srcId="{F208030E-6C54-477A-8133-1550B4B72A8A}" destId="{5C4FDF14-192A-45B8-947C-A7B935AE1868}" srcOrd="0" destOrd="0" presId="urn:microsoft.com/office/officeart/2005/8/layout/list1"/>
    <dgm:cxn modelId="{930D0AF2-08FE-475A-8A40-15FC3D6B1AA8}" srcId="{567CE130-A46D-4B6E-B39B-B23E2DD18312}" destId="{60CEFCC0-2E18-40EC-ABBD-65A027DB8FB7}" srcOrd="2" destOrd="0" parTransId="{60F7FDFB-8CBF-470B-A842-AE76234B0407}" sibTransId="{678F8BE0-C7D8-4917-A0E1-5046A46F1B55}"/>
    <dgm:cxn modelId="{358C99FD-D060-4ED9-A241-6C331DF87BBC}" type="presOf" srcId="{60CEFCC0-2E18-40EC-ABBD-65A027DB8FB7}" destId="{AB608BE4-1700-46B8-8A23-88F88AED891E}" srcOrd="0" destOrd="2" presId="urn:microsoft.com/office/officeart/2005/8/layout/list1"/>
    <dgm:cxn modelId="{060495FE-8EF6-4150-8CC7-D3D75F75B1E9}" srcId="{E58ADAB7-D7EB-4D31-9933-58963C673F96}" destId="{048F148D-3F47-41BB-998D-8F674DB8FFDF}" srcOrd="0" destOrd="0" parTransId="{BA227A2B-9B97-424A-8707-FA98152714FE}" sibTransId="{C8FB805F-3724-4AEC-9669-610092A06F62}"/>
    <dgm:cxn modelId="{980A7293-B3D5-48F2-8269-DA07955CE5D2}" type="presParOf" srcId="{5C4FDF14-192A-45B8-947C-A7B935AE1868}" destId="{290B352A-5DA8-48DF-9F37-69D56DA8FD1E}" srcOrd="0" destOrd="0" presId="urn:microsoft.com/office/officeart/2005/8/layout/list1"/>
    <dgm:cxn modelId="{1E8C7FE1-02EE-4ECA-9893-611E5E54B946}" type="presParOf" srcId="{290B352A-5DA8-48DF-9F37-69D56DA8FD1E}" destId="{00CAA93E-0BC3-4FE3-8A4C-6E8BD9330A3B}" srcOrd="0" destOrd="0" presId="urn:microsoft.com/office/officeart/2005/8/layout/list1"/>
    <dgm:cxn modelId="{1EBAEC0B-7EBE-4CBE-9DD8-2350E130F0E4}" type="presParOf" srcId="{290B352A-5DA8-48DF-9F37-69D56DA8FD1E}" destId="{0B0870FC-63AE-4C3A-8802-95FFF280AD29}" srcOrd="1" destOrd="0" presId="urn:microsoft.com/office/officeart/2005/8/layout/list1"/>
    <dgm:cxn modelId="{C312FD4A-A193-4AA1-9540-1C22FBF3FD2C}" type="presParOf" srcId="{5C4FDF14-192A-45B8-947C-A7B935AE1868}" destId="{555C45B3-A279-4975-8280-7DBB5EF0ADF1}" srcOrd="1" destOrd="0" presId="urn:microsoft.com/office/officeart/2005/8/layout/list1"/>
    <dgm:cxn modelId="{60EC260B-B3B2-469F-8432-8660E1C4859C}" type="presParOf" srcId="{5C4FDF14-192A-45B8-947C-A7B935AE1868}" destId="{AB608BE4-1700-46B8-8A23-88F88AED891E}" srcOrd="2" destOrd="0" presId="urn:microsoft.com/office/officeart/2005/8/layout/list1"/>
    <dgm:cxn modelId="{729763CC-74DC-4B57-9574-35782F757CD7}" type="presParOf" srcId="{5C4FDF14-192A-45B8-947C-A7B935AE1868}" destId="{28AFD709-D8FC-4D10-9D20-5A377DDD1AE7}" srcOrd="3" destOrd="0" presId="urn:microsoft.com/office/officeart/2005/8/layout/list1"/>
    <dgm:cxn modelId="{923E9A85-99BC-4029-B881-5FBC433F6048}" type="presParOf" srcId="{5C4FDF14-192A-45B8-947C-A7B935AE1868}" destId="{1EB5FF38-3B2A-4D1D-A04A-6AD3F20083B5}" srcOrd="4" destOrd="0" presId="urn:microsoft.com/office/officeart/2005/8/layout/list1"/>
    <dgm:cxn modelId="{20D9E836-78C8-401F-9A54-FAF14015D96C}" type="presParOf" srcId="{1EB5FF38-3B2A-4D1D-A04A-6AD3F20083B5}" destId="{D0FD2625-0B54-4CC6-92D9-1D8EE485E0E6}" srcOrd="0" destOrd="0" presId="urn:microsoft.com/office/officeart/2005/8/layout/list1"/>
    <dgm:cxn modelId="{FAF2882B-E1BA-4074-9029-1887F2D4FC05}" type="presParOf" srcId="{1EB5FF38-3B2A-4D1D-A04A-6AD3F20083B5}" destId="{7FD822FC-E553-45A0-9F41-28DBE66FF573}" srcOrd="1" destOrd="0" presId="urn:microsoft.com/office/officeart/2005/8/layout/list1"/>
    <dgm:cxn modelId="{59D3389F-7CFB-4535-8914-41AF1B1A4A70}" type="presParOf" srcId="{5C4FDF14-192A-45B8-947C-A7B935AE1868}" destId="{B7631E3F-509A-4E3D-AFC2-A25579BB2E32}" srcOrd="5" destOrd="0" presId="urn:microsoft.com/office/officeart/2005/8/layout/list1"/>
    <dgm:cxn modelId="{581C89E0-EC70-46F9-B991-5F2E2561982B}" type="presParOf" srcId="{5C4FDF14-192A-45B8-947C-A7B935AE1868}" destId="{184D27A6-EE17-4A10-92C5-36A6C7DB9A70}" srcOrd="6" destOrd="0" presId="urn:microsoft.com/office/officeart/2005/8/layout/list1"/>
    <dgm:cxn modelId="{4A5A4B45-C292-4F6E-A293-F238CB7AE4D9}" type="presParOf" srcId="{5C4FDF14-192A-45B8-947C-A7B935AE1868}" destId="{401B0FDD-D899-42DD-8A5F-DE1D96FB49FD}" srcOrd="7" destOrd="0" presId="urn:microsoft.com/office/officeart/2005/8/layout/list1"/>
    <dgm:cxn modelId="{CAC9FD7E-B02D-4BAA-BE95-AD2818B7568C}" type="presParOf" srcId="{5C4FDF14-192A-45B8-947C-A7B935AE1868}" destId="{69C819CD-41B5-4C39-83A7-9D8DE0E52B00}" srcOrd="8" destOrd="0" presId="urn:microsoft.com/office/officeart/2005/8/layout/list1"/>
    <dgm:cxn modelId="{DE56E0A8-CE1A-4521-A857-F718909ED94F}" type="presParOf" srcId="{69C819CD-41B5-4C39-83A7-9D8DE0E52B00}" destId="{6E1AF5CF-6FDF-4776-B590-AFA5E03B3A6B}" srcOrd="0" destOrd="0" presId="urn:microsoft.com/office/officeart/2005/8/layout/list1"/>
    <dgm:cxn modelId="{783A4EB8-40B3-48B6-89D4-D91D19B8BBD6}" type="presParOf" srcId="{69C819CD-41B5-4C39-83A7-9D8DE0E52B00}" destId="{1A321FFC-8354-486C-99E7-1F0526C18FC3}" srcOrd="1" destOrd="0" presId="urn:microsoft.com/office/officeart/2005/8/layout/list1"/>
    <dgm:cxn modelId="{E673458F-657F-4FA5-8801-F25892E1DB41}" type="presParOf" srcId="{5C4FDF14-192A-45B8-947C-A7B935AE1868}" destId="{C57F2822-F5B0-4CFF-977A-65279028EB18}" srcOrd="9" destOrd="0" presId="urn:microsoft.com/office/officeart/2005/8/layout/list1"/>
    <dgm:cxn modelId="{648C8714-64DE-475C-A3CD-1E79521A0DA7}" type="presParOf" srcId="{5C4FDF14-192A-45B8-947C-A7B935AE1868}" destId="{E2093288-DF8C-4EBE-BE6B-E4A56429E0D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3ADDE-753D-4A62-A31D-2598E19A061D}">
      <dsp:nvSpPr>
        <dsp:cNvPr id="0" name=""/>
        <dsp:cNvSpPr/>
      </dsp:nvSpPr>
      <dsp:spPr>
        <a:xfrm>
          <a:off x="3286" y="39929"/>
          <a:ext cx="3203971" cy="126448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a:t>Traditional</a:t>
          </a:r>
        </a:p>
      </dsp:txBody>
      <dsp:txXfrm>
        <a:off x="3286" y="39929"/>
        <a:ext cx="3203971" cy="1264489"/>
      </dsp:txXfrm>
    </dsp:sp>
    <dsp:sp modelId="{979B44F1-C84A-4D75-946D-AFC7B5D4F7DC}">
      <dsp:nvSpPr>
        <dsp:cNvPr id="0" name=""/>
        <dsp:cNvSpPr/>
      </dsp:nvSpPr>
      <dsp:spPr>
        <a:xfrm>
          <a:off x="3286" y="1778283"/>
          <a:ext cx="3203971" cy="26278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DMV</a:t>
          </a:r>
        </a:p>
        <a:p>
          <a:pPr marL="285750" lvl="1" indent="-285750" algn="l" defTabSz="1244600">
            <a:lnSpc>
              <a:spcPct val="90000"/>
            </a:lnSpc>
            <a:spcBef>
              <a:spcPct val="0"/>
            </a:spcBef>
            <a:spcAft>
              <a:spcPct val="15000"/>
            </a:spcAft>
            <a:buChar char="•"/>
          </a:pPr>
          <a:r>
            <a:rPr lang="en-US" sz="2800" kern="1200"/>
            <a:t>Extended Events</a:t>
          </a:r>
        </a:p>
        <a:p>
          <a:pPr marL="285750" lvl="1" indent="-285750" algn="l" defTabSz="1244600">
            <a:lnSpc>
              <a:spcPct val="90000"/>
            </a:lnSpc>
            <a:spcBef>
              <a:spcPct val="0"/>
            </a:spcBef>
            <a:spcAft>
              <a:spcPct val="15000"/>
            </a:spcAft>
            <a:buChar char="•"/>
          </a:pPr>
          <a:r>
            <a:rPr lang="en-US" sz="2800" kern="1200"/>
            <a:t>Query Store</a:t>
          </a:r>
        </a:p>
      </dsp:txBody>
      <dsp:txXfrm>
        <a:off x="3286" y="1778283"/>
        <a:ext cx="3203971" cy="2627868"/>
      </dsp:txXfrm>
    </dsp:sp>
    <dsp:sp modelId="{3C8F96AB-5024-42A4-81C9-9BA30FE25A95}">
      <dsp:nvSpPr>
        <dsp:cNvPr id="0" name=""/>
        <dsp:cNvSpPr/>
      </dsp:nvSpPr>
      <dsp:spPr>
        <a:xfrm>
          <a:off x="3655814" y="39929"/>
          <a:ext cx="3203971" cy="126448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a:t>Azure Basic</a:t>
          </a:r>
        </a:p>
      </dsp:txBody>
      <dsp:txXfrm>
        <a:off x="3655814" y="39929"/>
        <a:ext cx="3203971" cy="1264489"/>
      </dsp:txXfrm>
    </dsp:sp>
    <dsp:sp modelId="{642E8309-4F7F-4C14-9D02-3366F0B74A52}">
      <dsp:nvSpPr>
        <dsp:cNvPr id="0" name=""/>
        <dsp:cNvSpPr/>
      </dsp:nvSpPr>
      <dsp:spPr>
        <a:xfrm>
          <a:off x="3655814" y="1778283"/>
          <a:ext cx="3203971" cy="26278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Overview</a:t>
          </a:r>
        </a:p>
        <a:p>
          <a:pPr marL="285750" lvl="1" indent="-285750" algn="l" defTabSz="1244600">
            <a:lnSpc>
              <a:spcPct val="90000"/>
            </a:lnSpc>
            <a:spcBef>
              <a:spcPct val="0"/>
            </a:spcBef>
            <a:spcAft>
              <a:spcPct val="15000"/>
            </a:spcAft>
            <a:buChar char="•"/>
          </a:pPr>
          <a:r>
            <a:rPr lang="en-US" sz="2800" kern="1200"/>
            <a:t>Performance Insight</a:t>
          </a:r>
        </a:p>
        <a:p>
          <a:pPr marL="285750" lvl="1" indent="-285750" algn="l" defTabSz="1244600">
            <a:lnSpc>
              <a:spcPct val="90000"/>
            </a:lnSpc>
            <a:spcBef>
              <a:spcPct val="0"/>
            </a:spcBef>
            <a:spcAft>
              <a:spcPct val="15000"/>
            </a:spcAft>
            <a:buChar char="•"/>
          </a:pPr>
          <a:r>
            <a:rPr lang="en-US" sz="2800" kern="1200"/>
            <a:t>Performance Recommendation</a:t>
          </a:r>
        </a:p>
      </dsp:txBody>
      <dsp:txXfrm>
        <a:off x="3655814" y="1778283"/>
        <a:ext cx="3203971" cy="2627868"/>
      </dsp:txXfrm>
    </dsp:sp>
    <dsp:sp modelId="{7769D05C-8B2C-45B6-9500-F4E23C482039}">
      <dsp:nvSpPr>
        <dsp:cNvPr id="0" name=""/>
        <dsp:cNvSpPr/>
      </dsp:nvSpPr>
      <dsp:spPr>
        <a:xfrm>
          <a:off x="7308342" y="39929"/>
          <a:ext cx="3203971" cy="126448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a:t>Azure Advanced</a:t>
          </a:r>
        </a:p>
      </dsp:txBody>
      <dsp:txXfrm>
        <a:off x="7308342" y="39929"/>
        <a:ext cx="3203971" cy="1264489"/>
      </dsp:txXfrm>
    </dsp:sp>
    <dsp:sp modelId="{A834D521-E875-4445-B5B6-C14894430177}">
      <dsp:nvSpPr>
        <dsp:cNvPr id="0" name=""/>
        <dsp:cNvSpPr/>
      </dsp:nvSpPr>
      <dsp:spPr>
        <a:xfrm>
          <a:off x="7308342" y="1778283"/>
          <a:ext cx="3203971" cy="26278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Automatic Tuning</a:t>
          </a:r>
        </a:p>
        <a:p>
          <a:pPr marL="285750" lvl="1" indent="-285750" algn="l" defTabSz="1244600">
            <a:lnSpc>
              <a:spcPct val="90000"/>
            </a:lnSpc>
            <a:spcBef>
              <a:spcPct val="0"/>
            </a:spcBef>
            <a:spcAft>
              <a:spcPct val="15000"/>
            </a:spcAft>
            <a:buChar char="•"/>
          </a:pPr>
          <a:r>
            <a:rPr lang="en-US" sz="2800" kern="1200" dirty="0"/>
            <a:t>Intelligent Insights-Azure SQL Analytics</a:t>
          </a:r>
        </a:p>
      </dsp:txBody>
      <dsp:txXfrm>
        <a:off x="7308342" y="1778283"/>
        <a:ext cx="3203971" cy="26278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253E1-2203-4C38-AD3C-A3EE54BA1997}">
      <dsp:nvSpPr>
        <dsp:cNvPr id="0" name=""/>
        <dsp:cNvSpPr/>
      </dsp:nvSpPr>
      <dsp:spPr>
        <a:xfrm rot="16200000">
          <a:off x="514446" y="-514446"/>
          <a:ext cx="1718348" cy="2747241"/>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Query Duration</a:t>
          </a:r>
        </a:p>
      </dsp:txBody>
      <dsp:txXfrm rot="5400000">
        <a:off x="-1" y="1"/>
        <a:ext cx="2747241" cy="1288761"/>
      </dsp:txXfrm>
    </dsp:sp>
    <dsp:sp modelId="{5BA8D8DF-C1D7-4BDB-A190-CDCB866F9723}">
      <dsp:nvSpPr>
        <dsp:cNvPr id="0" name=""/>
        <dsp:cNvSpPr/>
      </dsp:nvSpPr>
      <dsp:spPr>
        <a:xfrm>
          <a:off x="2747241" y="0"/>
          <a:ext cx="2747241" cy="1718348"/>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Timeout Requests</a:t>
          </a:r>
        </a:p>
      </dsp:txBody>
      <dsp:txXfrm>
        <a:off x="2747241" y="0"/>
        <a:ext cx="2747241" cy="1288761"/>
      </dsp:txXfrm>
    </dsp:sp>
    <dsp:sp modelId="{8BED64EF-CB99-4786-A279-394C9135AD84}">
      <dsp:nvSpPr>
        <dsp:cNvPr id="0" name=""/>
        <dsp:cNvSpPr/>
      </dsp:nvSpPr>
      <dsp:spPr>
        <a:xfrm rot="10800000">
          <a:off x="0" y="1718348"/>
          <a:ext cx="2747241" cy="1718348"/>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Excessive Wait Time</a:t>
          </a:r>
        </a:p>
      </dsp:txBody>
      <dsp:txXfrm rot="10800000">
        <a:off x="0" y="2147935"/>
        <a:ext cx="2747241" cy="1288761"/>
      </dsp:txXfrm>
    </dsp:sp>
    <dsp:sp modelId="{D6833BB7-A249-43EF-AA5F-2131CB83C0E4}">
      <dsp:nvSpPr>
        <dsp:cNvPr id="0" name=""/>
        <dsp:cNvSpPr/>
      </dsp:nvSpPr>
      <dsp:spPr>
        <a:xfrm rot="5400000">
          <a:off x="3261687" y="1203902"/>
          <a:ext cx="1718348" cy="2747241"/>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Errors</a:t>
          </a:r>
        </a:p>
      </dsp:txBody>
      <dsp:txXfrm rot="-5400000">
        <a:off x="2747240" y="2147935"/>
        <a:ext cx="2747241" cy="1288761"/>
      </dsp:txXfrm>
    </dsp:sp>
    <dsp:sp modelId="{A30534DC-121F-4F3B-8ED3-F080EFE20789}">
      <dsp:nvSpPr>
        <dsp:cNvPr id="0" name=""/>
        <dsp:cNvSpPr/>
      </dsp:nvSpPr>
      <dsp:spPr>
        <a:xfrm>
          <a:off x="1686794" y="1022159"/>
          <a:ext cx="2120892" cy="1392377"/>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Performance issues</a:t>
          </a:r>
        </a:p>
      </dsp:txBody>
      <dsp:txXfrm>
        <a:off x="1754764" y="1090129"/>
        <a:ext cx="1984952" cy="1256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D7A51-FF93-4A63-9406-3D15E996440D}">
      <dsp:nvSpPr>
        <dsp:cNvPr id="0" name=""/>
        <dsp:cNvSpPr/>
      </dsp:nvSpPr>
      <dsp:spPr>
        <a:xfrm>
          <a:off x="3237" y="311173"/>
          <a:ext cx="3156528" cy="126261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u="sng" kern="1200" dirty="0">
              <a:hlinkClick xmlns:r="http://schemas.openxmlformats.org/officeDocument/2006/relationships" r:id="rId1"/>
            </a:rPr>
            <a:t>Automatic tuning</a:t>
          </a:r>
          <a:endParaRPr lang="en-US" sz="3200" kern="1200" dirty="0"/>
        </a:p>
      </dsp:txBody>
      <dsp:txXfrm>
        <a:off x="3237" y="311173"/>
        <a:ext cx="3156528" cy="1262611"/>
      </dsp:txXfrm>
    </dsp:sp>
    <dsp:sp modelId="{87AAE16A-18E9-46CA-9E15-AE009A97D80C}">
      <dsp:nvSpPr>
        <dsp:cNvPr id="0" name=""/>
        <dsp:cNvSpPr/>
      </dsp:nvSpPr>
      <dsp:spPr>
        <a:xfrm>
          <a:off x="3237" y="1573785"/>
          <a:ext cx="3156528" cy="36014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a:t>Automatically tune some of the most common database performance issues. </a:t>
          </a:r>
          <a:endParaRPr lang="en-US" sz="3200" kern="1200" dirty="0"/>
        </a:p>
      </dsp:txBody>
      <dsp:txXfrm>
        <a:off x="3237" y="1573785"/>
        <a:ext cx="3156528" cy="3601440"/>
      </dsp:txXfrm>
    </dsp:sp>
    <dsp:sp modelId="{E97A653F-4965-40A6-82D0-EC6FF5F488D1}">
      <dsp:nvSpPr>
        <dsp:cNvPr id="0" name=""/>
        <dsp:cNvSpPr/>
      </dsp:nvSpPr>
      <dsp:spPr>
        <a:xfrm>
          <a:off x="3601679" y="311173"/>
          <a:ext cx="3156528" cy="126261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u="sng" kern="1200" dirty="0">
              <a:hlinkClick xmlns:r="http://schemas.openxmlformats.org/officeDocument/2006/relationships" r:id="rId2"/>
            </a:rPr>
            <a:t>Query Performance Insights</a:t>
          </a:r>
          <a:endParaRPr lang="en-US" sz="3200" kern="1200" dirty="0"/>
        </a:p>
      </dsp:txBody>
      <dsp:txXfrm>
        <a:off x="3601679" y="311173"/>
        <a:ext cx="3156528" cy="1262611"/>
      </dsp:txXfrm>
    </dsp:sp>
    <dsp:sp modelId="{690BBB93-C94D-4006-805C-E3C0D88E822D}">
      <dsp:nvSpPr>
        <dsp:cNvPr id="0" name=""/>
        <dsp:cNvSpPr/>
      </dsp:nvSpPr>
      <dsp:spPr>
        <a:xfrm>
          <a:off x="3601679" y="1573785"/>
          <a:ext cx="3156528" cy="36014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a:t>Basic Azure SQL Database performance monitoring needs. </a:t>
          </a:r>
          <a:endParaRPr lang="en-US" sz="3200" kern="1200" dirty="0"/>
        </a:p>
      </dsp:txBody>
      <dsp:txXfrm>
        <a:off x="3601679" y="1573785"/>
        <a:ext cx="3156528" cy="3601440"/>
      </dsp:txXfrm>
    </dsp:sp>
    <dsp:sp modelId="{19139AE9-226A-4D4A-AEC8-A4E00403902E}">
      <dsp:nvSpPr>
        <dsp:cNvPr id="0" name=""/>
        <dsp:cNvSpPr/>
      </dsp:nvSpPr>
      <dsp:spPr>
        <a:xfrm>
          <a:off x="7200121" y="311173"/>
          <a:ext cx="3156528" cy="126261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u="sng" kern="1200" dirty="0">
              <a:hlinkClick xmlns:r="http://schemas.openxmlformats.org/officeDocument/2006/relationships" r:id="rId3"/>
            </a:rPr>
            <a:t>Azure SQL Analytics</a:t>
          </a:r>
          <a:r>
            <a:rPr lang="en-US" sz="3200" kern="1200" dirty="0"/>
            <a:t> </a:t>
          </a:r>
        </a:p>
      </dsp:txBody>
      <dsp:txXfrm>
        <a:off x="7200121" y="311173"/>
        <a:ext cx="3156528" cy="1262611"/>
      </dsp:txXfrm>
    </dsp:sp>
    <dsp:sp modelId="{84F87099-FD5A-46D1-8CD4-68D9515F5592}">
      <dsp:nvSpPr>
        <dsp:cNvPr id="0" name=""/>
        <dsp:cNvSpPr/>
      </dsp:nvSpPr>
      <dsp:spPr>
        <a:xfrm>
          <a:off x="7200121" y="1573785"/>
          <a:ext cx="3156528" cy="36014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Advanced monitoring of database performance at scale, with built-in intelligence.</a:t>
          </a:r>
        </a:p>
      </dsp:txBody>
      <dsp:txXfrm>
        <a:off x="7200121" y="1573785"/>
        <a:ext cx="3156528" cy="3601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D7A51-FF93-4A63-9406-3D15E996440D}">
      <dsp:nvSpPr>
        <dsp:cNvPr id="0" name=""/>
        <dsp:cNvSpPr/>
      </dsp:nvSpPr>
      <dsp:spPr>
        <a:xfrm>
          <a:off x="50" y="379799"/>
          <a:ext cx="4841021" cy="187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err="1">
              <a:solidFill>
                <a:srgbClr val="000000"/>
              </a:solidFill>
              <a:latin typeface="Segoe UI" panose="020B0502040204020203" pitchFamily="34" charset="0"/>
              <a:hlinkClick xmlns:r="http://schemas.openxmlformats.org/officeDocument/2006/relationships" r:id="rId1"/>
            </a:rPr>
            <a:t>dm_db_resource_stats</a:t>
          </a:r>
          <a:endParaRPr lang="en-US" sz="3200" kern="1200" dirty="0"/>
        </a:p>
      </dsp:txBody>
      <dsp:txXfrm>
        <a:off x="50" y="379799"/>
        <a:ext cx="4841021" cy="1872000"/>
      </dsp:txXfrm>
    </dsp:sp>
    <dsp:sp modelId="{87AAE16A-18E9-46CA-9E15-AE009A97D80C}">
      <dsp:nvSpPr>
        <dsp:cNvPr id="0" name=""/>
        <dsp:cNvSpPr/>
      </dsp:nvSpPr>
      <dsp:spPr>
        <a:xfrm>
          <a:off x="50" y="2251799"/>
          <a:ext cx="484102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Returns cpu, IO, memory</a:t>
          </a:r>
        </a:p>
        <a:p>
          <a:pPr marL="285750" lvl="1" indent="-285750" algn="l" defTabSz="1422400">
            <a:lnSpc>
              <a:spcPct val="90000"/>
            </a:lnSpc>
            <a:spcBef>
              <a:spcPct val="0"/>
            </a:spcBef>
            <a:spcAft>
              <a:spcPct val="15000"/>
            </a:spcAft>
            <a:buChar char="•"/>
          </a:pPr>
          <a:r>
            <a:rPr lang="en-US" sz="3200" kern="1200" dirty="0"/>
            <a:t>Collects every 15 sec</a:t>
          </a:r>
        </a:p>
        <a:p>
          <a:pPr marL="285750" lvl="1" indent="-285750" algn="l" defTabSz="1422400">
            <a:lnSpc>
              <a:spcPct val="90000"/>
            </a:lnSpc>
            <a:spcBef>
              <a:spcPct val="0"/>
            </a:spcBef>
            <a:spcAft>
              <a:spcPct val="15000"/>
            </a:spcAft>
            <a:buChar char="•"/>
          </a:pPr>
          <a:r>
            <a:rPr lang="en-US" sz="3200" kern="1200" dirty="0"/>
            <a:t>Retains for an hour </a:t>
          </a:r>
        </a:p>
      </dsp:txBody>
      <dsp:txXfrm>
        <a:off x="50" y="2251799"/>
        <a:ext cx="4841021" cy="2854800"/>
      </dsp:txXfrm>
    </dsp:sp>
    <dsp:sp modelId="{E97A653F-4965-40A6-82D0-EC6FF5F488D1}">
      <dsp:nvSpPr>
        <dsp:cNvPr id="0" name=""/>
        <dsp:cNvSpPr/>
      </dsp:nvSpPr>
      <dsp:spPr>
        <a:xfrm>
          <a:off x="5518814" y="379799"/>
          <a:ext cx="4841021" cy="187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err="1">
              <a:solidFill>
                <a:srgbClr val="000000"/>
              </a:solidFill>
              <a:latin typeface="Segoe UI" panose="020B0502040204020203" pitchFamily="34" charset="0"/>
              <a:hlinkClick xmlns:r="http://schemas.openxmlformats.org/officeDocument/2006/relationships" r:id="rId1"/>
            </a:rPr>
            <a:t>resource_stats</a:t>
          </a:r>
          <a:r>
            <a:rPr lang="en-US" sz="3200" kern="1200" dirty="0">
              <a:solidFill>
                <a:srgbClr val="000000"/>
              </a:solidFill>
              <a:latin typeface="Segoe UI" panose="020B0502040204020203" pitchFamily="34" charset="0"/>
            </a:rPr>
            <a:t> </a:t>
          </a:r>
          <a:endParaRPr lang="en-US" sz="3200" kern="1200" dirty="0"/>
        </a:p>
      </dsp:txBody>
      <dsp:txXfrm>
        <a:off x="5518814" y="379799"/>
        <a:ext cx="4841021" cy="1872000"/>
      </dsp:txXfrm>
    </dsp:sp>
    <dsp:sp modelId="{690BBB93-C94D-4006-805C-E3C0D88E822D}">
      <dsp:nvSpPr>
        <dsp:cNvPr id="0" name=""/>
        <dsp:cNvSpPr/>
      </dsp:nvSpPr>
      <dsp:spPr>
        <a:xfrm>
          <a:off x="5518814" y="2251799"/>
          <a:ext cx="484102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Same data rolled over every 5 minutes</a:t>
          </a:r>
        </a:p>
        <a:p>
          <a:pPr marL="285750" lvl="1" indent="-285750" algn="l" defTabSz="1422400">
            <a:lnSpc>
              <a:spcPct val="90000"/>
            </a:lnSpc>
            <a:spcBef>
              <a:spcPct val="0"/>
            </a:spcBef>
            <a:spcAft>
              <a:spcPct val="15000"/>
            </a:spcAft>
            <a:buChar char="•"/>
          </a:pPr>
          <a:r>
            <a:rPr lang="en-US" sz="3200" kern="1200" dirty="0"/>
            <a:t>Retained for 14 days</a:t>
          </a:r>
        </a:p>
      </dsp:txBody>
      <dsp:txXfrm>
        <a:off x="5518814" y="2251799"/>
        <a:ext cx="4841021" cy="2854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08BE4-1700-46B8-8A23-88F88AED891E}">
      <dsp:nvSpPr>
        <dsp:cNvPr id="0" name=""/>
        <dsp:cNvSpPr/>
      </dsp:nvSpPr>
      <dsp:spPr>
        <a:xfrm>
          <a:off x="0" y="379557"/>
          <a:ext cx="9905305" cy="158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8762" tIns="437388" rIns="76876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13 years as DBA</a:t>
          </a:r>
        </a:p>
        <a:p>
          <a:pPr marL="228600" lvl="1" indent="-228600" algn="l" defTabSz="933450">
            <a:lnSpc>
              <a:spcPct val="90000"/>
            </a:lnSpc>
            <a:spcBef>
              <a:spcPct val="0"/>
            </a:spcBef>
            <a:spcAft>
              <a:spcPct val="15000"/>
            </a:spcAft>
            <a:buChar char="•"/>
          </a:pPr>
          <a:r>
            <a:rPr lang="en-US" sz="2100" kern="1200"/>
            <a:t>MCSE Data Management and Analytics</a:t>
          </a:r>
        </a:p>
        <a:p>
          <a:pPr marL="228600" lvl="1" indent="-228600" algn="l" defTabSz="933450">
            <a:lnSpc>
              <a:spcPct val="90000"/>
            </a:lnSpc>
            <a:spcBef>
              <a:spcPct val="0"/>
            </a:spcBef>
            <a:spcAft>
              <a:spcPct val="15000"/>
            </a:spcAft>
            <a:buChar char="•"/>
          </a:pPr>
          <a:r>
            <a:rPr lang="en-US" sz="2100" kern="1200"/>
            <a:t>10 years in Merchant Marine</a:t>
          </a:r>
        </a:p>
      </dsp:txBody>
      <dsp:txXfrm>
        <a:off x="0" y="379557"/>
        <a:ext cx="9905305" cy="1587600"/>
      </dsp:txXfrm>
    </dsp:sp>
    <dsp:sp modelId="{0B0870FC-63AE-4C3A-8802-95FFF280AD29}">
      <dsp:nvSpPr>
        <dsp:cNvPr id="0" name=""/>
        <dsp:cNvSpPr/>
      </dsp:nvSpPr>
      <dsp:spPr>
        <a:xfrm>
          <a:off x="495265" y="69597"/>
          <a:ext cx="6933713" cy="619920"/>
        </a:xfrm>
        <a:prstGeom prst="roundRect">
          <a:avLst/>
        </a:prstGeom>
        <a:solidFill>
          <a:srgbClr val="3D04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78" tIns="0" rIns="262078" bIns="0" numCol="1" spcCol="1270" anchor="ctr" anchorCtr="0">
          <a:noAutofit/>
        </a:bodyPr>
        <a:lstStyle/>
        <a:p>
          <a:pPr marL="0" lvl="0" indent="0" algn="l" defTabSz="1600200">
            <a:lnSpc>
              <a:spcPct val="90000"/>
            </a:lnSpc>
            <a:spcBef>
              <a:spcPct val="0"/>
            </a:spcBef>
            <a:spcAft>
              <a:spcPct val="35000"/>
            </a:spcAft>
            <a:buNone/>
          </a:pPr>
          <a:r>
            <a:rPr lang="en-US" sz="3600" b="1" kern="1200"/>
            <a:t>Work</a:t>
          </a:r>
        </a:p>
      </dsp:txBody>
      <dsp:txXfrm>
        <a:off x="525527" y="99859"/>
        <a:ext cx="6873189" cy="559396"/>
      </dsp:txXfrm>
    </dsp:sp>
    <dsp:sp modelId="{184D27A6-EE17-4A10-92C5-36A6C7DB9A70}">
      <dsp:nvSpPr>
        <dsp:cNvPr id="0" name=""/>
        <dsp:cNvSpPr/>
      </dsp:nvSpPr>
      <dsp:spPr>
        <a:xfrm>
          <a:off x="0" y="2390517"/>
          <a:ext cx="9905305" cy="1223775"/>
        </a:xfrm>
        <a:prstGeom prst="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8762" tIns="437388" rIns="76876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Running—One 26.2 and Many 13.1</a:t>
          </a:r>
        </a:p>
        <a:p>
          <a:pPr marL="228600" lvl="1" indent="-228600" algn="l" defTabSz="933450">
            <a:lnSpc>
              <a:spcPct val="90000"/>
            </a:lnSpc>
            <a:spcBef>
              <a:spcPct val="0"/>
            </a:spcBef>
            <a:spcAft>
              <a:spcPct val="15000"/>
            </a:spcAft>
            <a:buChar char="•"/>
          </a:pPr>
          <a:r>
            <a:rPr lang="en-US" sz="2100" kern="1200"/>
            <a:t>Shuttling 3 kids</a:t>
          </a:r>
        </a:p>
      </dsp:txBody>
      <dsp:txXfrm>
        <a:off x="0" y="2390517"/>
        <a:ext cx="9905305" cy="1223775"/>
      </dsp:txXfrm>
    </dsp:sp>
    <dsp:sp modelId="{7FD822FC-E553-45A0-9F41-28DBE66FF573}">
      <dsp:nvSpPr>
        <dsp:cNvPr id="0" name=""/>
        <dsp:cNvSpPr/>
      </dsp:nvSpPr>
      <dsp:spPr>
        <a:xfrm>
          <a:off x="495265" y="2080557"/>
          <a:ext cx="6933713" cy="61992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78" tIns="0" rIns="262078" bIns="0" numCol="1" spcCol="1270" anchor="ctr" anchorCtr="0">
          <a:noAutofit/>
        </a:bodyPr>
        <a:lstStyle/>
        <a:p>
          <a:pPr marL="0" lvl="0" indent="0" algn="l" defTabSz="1600200">
            <a:lnSpc>
              <a:spcPct val="90000"/>
            </a:lnSpc>
            <a:spcBef>
              <a:spcPct val="0"/>
            </a:spcBef>
            <a:spcAft>
              <a:spcPct val="35000"/>
            </a:spcAft>
            <a:buNone/>
          </a:pPr>
          <a:r>
            <a:rPr lang="en-US" sz="3600" b="1" kern="1200"/>
            <a:t>Outside Work</a:t>
          </a:r>
        </a:p>
      </dsp:txBody>
      <dsp:txXfrm>
        <a:off x="525527" y="2110819"/>
        <a:ext cx="6873189" cy="559396"/>
      </dsp:txXfrm>
    </dsp:sp>
    <dsp:sp modelId="{E2093288-DF8C-4EBE-BE6B-E4A56429E0D2}">
      <dsp:nvSpPr>
        <dsp:cNvPr id="0" name=""/>
        <dsp:cNvSpPr/>
      </dsp:nvSpPr>
      <dsp:spPr>
        <a:xfrm>
          <a:off x="0" y="4037652"/>
          <a:ext cx="9905305" cy="191835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8762" tIns="437388" rIns="76876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Co-organizer NESQL User Group</a:t>
          </a:r>
        </a:p>
        <a:p>
          <a:pPr marL="228600" lvl="1" indent="-228600" algn="l" defTabSz="933450">
            <a:lnSpc>
              <a:spcPct val="90000"/>
            </a:lnSpc>
            <a:spcBef>
              <a:spcPct val="0"/>
            </a:spcBef>
            <a:spcAft>
              <a:spcPct val="15000"/>
            </a:spcAft>
            <a:buChar char="•"/>
          </a:pPr>
          <a:r>
            <a:rPr lang="en-US" sz="2100" kern="1200"/>
            <a:t>Frequent speaker local user groups, SQL Saturdays &amp; Virtual groups</a:t>
          </a:r>
        </a:p>
        <a:p>
          <a:pPr marL="228600" lvl="1" indent="-228600" algn="l" defTabSz="933450">
            <a:lnSpc>
              <a:spcPct val="90000"/>
            </a:lnSpc>
            <a:spcBef>
              <a:spcPct val="0"/>
            </a:spcBef>
            <a:spcAft>
              <a:spcPct val="15000"/>
            </a:spcAft>
            <a:buChar char="•"/>
          </a:pPr>
          <a:r>
            <a:rPr lang="en-US" sz="2100" kern="1200"/>
            <a:t>Answering questions at #</a:t>
          </a:r>
          <a:r>
            <a:rPr lang="en-US" sz="2100" kern="1200" err="1"/>
            <a:t>sqlhelp</a:t>
          </a:r>
          <a:r>
            <a:rPr lang="en-US" sz="2100" kern="1200"/>
            <a:t> &amp; </a:t>
          </a:r>
          <a:r>
            <a:rPr lang="en-US" sz="2100" kern="1200" err="1"/>
            <a:t>dba.stackexchange</a:t>
          </a:r>
          <a:endParaRPr lang="en-US" sz="2100" kern="1200"/>
        </a:p>
        <a:p>
          <a:pPr marL="228600" lvl="1" indent="-228600" algn="l" defTabSz="933450">
            <a:lnSpc>
              <a:spcPct val="90000"/>
            </a:lnSpc>
            <a:spcBef>
              <a:spcPct val="0"/>
            </a:spcBef>
            <a:spcAft>
              <a:spcPct val="15000"/>
            </a:spcAft>
            <a:buChar char="•"/>
          </a:pPr>
          <a:r>
            <a:rPr lang="en-US" sz="2100" kern="1200"/>
            <a:t>Blog at sqlworldwide.com</a:t>
          </a:r>
        </a:p>
      </dsp:txBody>
      <dsp:txXfrm>
        <a:off x="0" y="4037652"/>
        <a:ext cx="9905305" cy="1918350"/>
      </dsp:txXfrm>
    </dsp:sp>
    <dsp:sp modelId="{1A321FFC-8354-486C-99E7-1F0526C18FC3}">
      <dsp:nvSpPr>
        <dsp:cNvPr id="0" name=""/>
        <dsp:cNvSpPr/>
      </dsp:nvSpPr>
      <dsp:spPr>
        <a:xfrm>
          <a:off x="495265" y="3727692"/>
          <a:ext cx="6933713" cy="61992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78" tIns="0" rIns="262078" bIns="0" numCol="1" spcCol="1270" anchor="ctr" anchorCtr="0">
          <a:noAutofit/>
        </a:bodyPr>
        <a:lstStyle/>
        <a:p>
          <a:pPr marL="0" lvl="0" indent="0" algn="l" defTabSz="1600200">
            <a:lnSpc>
              <a:spcPct val="90000"/>
            </a:lnSpc>
            <a:spcBef>
              <a:spcPct val="0"/>
            </a:spcBef>
            <a:spcAft>
              <a:spcPct val="35000"/>
            </a:spcAft>
            <a:buNone/>
          </a:pPr>
          <a:r>
            <a:rPr lang="en-US" sz="3600" b="1" kern="1200"/>
            <a:t>Giving Back</a:t>
          </a:r>
        </a:p>
      </dsp:txBody>
      <dsp:txXfrm>
        <a:off x="525527" y="3757954"/>
        <a:ext cx="6873189"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5E1B56-BF7D-4771-9601-22208C1FB3E7}" type="datetimeFigureOut">
              <a:rPr lang="en-US" smtClean="0"/>
              <a:t>7/8/2019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5DCE6A-E736-4EA6-82BF-9AA84CAF297E}" type="slidenum">
              <a:rPr lang="en-US" smtClean="0"/>
              <a:t>‹#›</a:t>
            </a:fld>
            <a:endParaRPr lang="en-US"/>
          </a:p>
        </p:txBody>
      </p:sp>
    </p:spTree>
    <p:extLst>
      <p:ext uri="{BB962C8B-B14F-4D97-AF65-F5344CB8AC3E}">
        <p14:creationId xmlns:p14="http://schemas.microsoft.com/office/powerpoint/2010/main" val="495112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688FCA-3012-4DA1-96C3-58F1128CD985}" type="datetimeFigureOut">
              <a:rPr lang="en-US" smtClean="0"/>
              <a:t>7/8/2019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E2815-453F-4EFE-BD5A-282CB2234941}" type="slidenum">
              <a:rPr lang="en-US" smtClean="0"/>
              <a:t>‹#›</a:t>
            </a:fld>
            <a:endParaRPr lang="en-US"/>
          </a:p>
        </p:txBody>
      </p:sp>
    </p:spTree>
    <p:extLst>
      <p:ext uri="{BB962C8B-B14F-4D97-AF65-F5344CB8AC3E}">
        <p14:creationId xmlns:p14="http://schemas.microsoft.com/office/powerpoint/2010/main" val="132847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5E2815-453F-4EFE-BD5A-282CB2234941}" type="slidenum">
              <a:rPr lang="en-US" smtClean="0"/>
              <a:t>1</a:t>
            </a:fld>
            <a:endParaRPr lang="en-US"/>
          </a:p>
        </p:txBody>
      </p:sp>
    </p:spTree>
    <p:extLst>
      <p:ext uri="{BB962C8B-B14F-4D97-AF65-F5344CB8AC3E}">
        <p14:creationId xmlns:p14="http://schemas.microsoft.com/office/powerpoint/2010/main" val="557755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Error-Already been applied manually</a:t>
            </a:r>
          </a:p>
          <a:p>
            <a:r>
              <a:rPr lang="en-US" dirty="0"/>
              <a:t>Possibilities of reverting recommendation</a:t>
            </a:r>
          </a:p>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34</a:t>
            </a:fld>
            <a:endParaRPr lang="en-US"/>
          </a:p>
        </p:txBody>
      </p:sp>
    </p:spTree>
    <p:extLst>
      <p:ext uri="{BB962C8B-B14F-4D97-AF65-F5344CB8AC3E}">
        <p14:creationId xmlns:p14="http://schemas.microsoft.com/office/powerpoint/2010/main" val="656336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 also show the impact</a:t>
            </a:r>
          </a:p>
        </p:txBody>
      </p:sp>
      <p:sp>
        <p:nvSpPr>
          <p:cNvPr id="4" name="Slide Number Placeholder 3"/>
          <p:cNvSpPr>
            <a:spLocks noGrp="1"/>
          </p:cNvSpPr>
          <p:nvPr>
            <p:ph type="sldNum" sz="quarter" idx="10"/>
          </p:nvPr>
        </p:nvSpPr>
        <p:spPr/>
        <p:txBody>
          <a:bodyPr/>
          <a:lstStyle/>
          <a:p>
            <a:fld id="{515E2815-453F-4EFE-BD5A-282CB2234941}" type="slidenum">
              <a:rPr lang="en-US" smtClean="0"/>
              <a:t>35</a:t>
            </a:fld>
            <a:endParaRPr lang="en-US"/>
          </a:p>
        </p:txBody>
      </p:sp>
    </p:spTree>
    <p:extLst>
      <p:ext uri="{BB962C8B-B14F-4D97-AF65-F5344CB8AC3E}">
        <p14:creationId xmlns:p14="http://schemas.microsoft.com/office/powerpoint/2010/main" val="255786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CREATE INDEX</a:t>
            </a:r>
            <a:r>
              <a:rPr lang="en-US" sz="1200" kern="1200" dirty="0">
                <a:solidFill>
                  <a:schemeClr val="tx1"/>
                </a:solidFill>
                <a:effectLst/>
                <a:latin typeface="+mn-lt"/>
                <a:ea typeface="+mn-ea"/>
                <a:cs typeface="+mn-cs"/>
              </a:rPr>
              <a:t> - identifies indexes that may improve performance of your workload, creates indexes, and automatically verifies that performance of queries has improved.</a:t>
            </a:r>
          </a:p>
          <a:p>
            <a:r>
              <a:rPr lang="en-US" sz="1200" b="1" kern="1200" dirty="0">
                <a:solidFill>
                  <a:schemeClr val="tx1"/>
                </a:solidFill>
                <a:effectLst/>
                <a:latin typeface="+mn-lt"/>
                <a:ea typeface="+mn-ea"/>
                <a:cs typeface="+mn-cs"/>
              </a:rPr>
              <a:t>DROP INDEX</a:t>
            </a:r>
            <a:r>
              <a:rPr lang="en-US" sz="1200" kern="1200" dirty="0">
                <a:solidFill>
                  <a:schemeClr val="tx1"/>
                </a:solidFill>
                <a:effectLst/>
                <a:latin typeface="+mn-lt"/>
                <a:ea typeface="+mn-ea"/>
                <a:cs typeface="+mn-cs"/>
              </a:rPr>
              <a:t> -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index is a duplicate of another index (same indexed and included column, partition schema, and filters).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index hasn't been used for a prolonged period (93 days).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FORCE LAST GOOD PLAN</a:t>
            </a:r>
            <a:r>
              <a:rPr lang="en-US" sz="1200" kern="1200" dirty="0">
                <a:solidFill>
                  <a:schemeClr val="tx1"/>
                </a:solidFill>
                <a:effectLst/>
                <a:latin typeface="+mn-lt"/>
                <a:ea typeface="+mn-ea"/>
                <a:cs typeface="+mn-cs"/>
              </a:rPr>
              <a:t> - that is slower than the previous good plan</a:t>
            </a:r>
          </a:p>
          <a:p>
            <a:r>
              <a:rPr lang="en-US" sz="1200" kern="1200" dirty="0">
                <a:solidFill>
                  <a:schemeClr val="tx1"/>
                </a:solidFill>
                <a:effectLst/>
                <a:latin typeface="+mn-lt"/>
                <a:ea typeface="+mn-ea"/>
                <a:cs typeface="+mn-cs"/>
              </a:rPr>
              <a:t>using the last known good plan instead of the regressed plan.</a:t>
            </a:r>
          </a:p>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37</a:t>
            </a:fld>
            <a:endParaRPr lang="en-US"/>
          </a:p>
        </p:txBody>
      </p:sp>
    </p:spTree>
    <p:extLst>
      <p:ext uri="{BB962C8B-B14F-4D97-AF65-F5344CB8AC3E}">
        <p14:creationId xmlns:p14="http://schemas.microsoft.com/office/powerpoint/2010/main" val="3432980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Can be independently enabled or disabled per database,</a:t>
            </a:r>
          </a:p>
          <a:p>
            <a:r>
              <a:rPr lang="en-US" sz="1200" kern="1200" dirty="0">
                <a:solidFill>
                  <a:schemeClr val="tx1"/>
                </a:solidFill>
                <a:effectLst/>
                <a:latin typeface="+mn-lt"/>
                <a:ea typeface="+mn-ea"/>
                <a:cs typeface="+mn-cs"/>
              </a:rPr>
              <a:t>or they can be configured on logical servers and applied on every database that inherits settings from the server.</a:t>
            </a:r>
          </a:p>
          <a:p>
            <a:r>
              <a:rPr lang="en-US" sz="1200" kern="1200" dirty="0">
                <a:solidFill>
                  <a:schemeClr val="tx1"/>
                </a:solidFill>
                <a:effectLst/>
                <a:latin typeface="+mn-lt"/>
                <a:ea typeface="+mn-ea"/>
                <a:cs typeface="+mn-cs"/>
              </a:rPr>
              <a:t> Logical servers can inherit Azure defaults for Automatic tuning settings.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  FORCE_LAST_GOOD_PLAN is enabled,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  CREATE_INDEX is enabled, and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  DROP_INDEX is disabled.</a:t>
            </a:r>
          </a:p>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38</a:t>
            </a:fld>
            <a:endParaRPr lang="en-US"/>
          </a:p>
        </p:txBody>
      </p:sp>
    </p:spTree>
    <p:extLst>
      <p:ext uri="{BB962C8B-B14F-4D97-AF65-F5344CB8AC3E}">
        <p14:creationId xmlns:p14="http://schemas.microsoft.com/office/powerpoint/2010/main" val="2694495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39</a:t>
            </a:fld>
            <a:endParaRPr lang="en-US"/>
          </a:p>
        </p:txBody>
      </p:sp>
    </p:spTree>
    <p:extLst>
      <p:ext uri="{BB962C8B-B14F-4D97-AF65-F5344CB8AC3E}">
        <p14:creationId xmlns:p14="http://schemas.microsoft.com/office/powerpoint/2010/main" val="3750126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Performance monitoring tool</a:t>
            </a:r>
          </a:p>
          <a:p>
            <a:r>
              <a:rPr lang="en-US" sz="1200" kern="1200" dirty="0">
                <a:solidFill>
                  <a:schemeClr val="tx1"/>
                </a:solidFill>
                <a:effectLst/>
                <a:latin typeface="+mn-lt"/>
                <a:ea typeface="+mn-ea"/>
                <a:cs typeface="+mn-cs"/>
              </a:rPr>
              <a:t>Does it at scale</a:t>
            </a:r>
          </a:p>
          <a:p>
            <a:r>
              <a:rPr lang="en-US" sz="1200" kern="1200" dirty="0">
                <a:solidFill>
                  <a:schemeClr val="tx1"/>
                </a:solidFill>
                <a:effectLst/>
                <a:latin typeface="+mn-lt"/>
                <a:ea typeface="+mn-ea"/>
                <a:cs typeface="+mn-cs"/>
              </a:rPr>
              <a:t>Single pane-for all </a:t>
            </a:r>
            <a:r>
              <a:rPr lang="en-US" sz="1200" kern="1200" dirty="0" err="1">
                <a:solidFill>
                  <a:schemeClr val="tx1"/>
                </a:solidFill>
                <a:effectLst/>
                <a:latin typeface="+mn-lt"/>
                <a:ea typeface="+mn-ea"/>
                <a:cs typeface="+mn-cs"/>
              </a:rPr>
              <a:t>sql</a:t>
            </a:r>
            <a:r>
              <a:rPr lang="en-US" sz="1200" kern="1200" dirty="0">
                <a:solidFill>
                  <a:schemeClr val="tx1"/>
                </a:solidFill>
                <a:effectLst/>
                <a:latin typeface="+mn-lt"/>
                <a:ea typeface="+mn-ea"/>
                <a:cs typeface="+mn-cs"/>
              </a:rPr>
              <a:t> database, elastic pool and manage instance</a:t>
            </a:r>
          </a:p>
          <a:p>
            <a:r>
              <a:rPr lang="en-US" sz="1200" kern="1200" dirty="0">
                <a:solidFill>
                  <a:schemeClr val="tx1"/>
                </a:solidFill>
                <a:effectLst/>
                <a:latin typeface="+mn-lt"/>
                <a:ea typeface="+mn-ea"/>
                <a:cs typeface="+mn-cs"/>
              </a:rPr>
              <a:t>Automatic troubleshooting</a:t>
            </a:r>
          </a:p>
          <a:p>
            <a:r>
              <a:rPr lang="en-US" sz="1200" kern="1200" dirty="0">
                <a:solidFill>
                  <a:schemeClr val="tx1"/>
                </a:solidFill>
                <a:effectLst/>
                <a:latin typeface="+mn-lt"/>
                <a:ea typeface="+mn-ea"/>
                <a:cs typeface="+mn-cs"/>
              </a:rPr>
              <a:t>Problem and solution is given</a:t>
            </a:r>
          </a:p>
          <a:p>
            <a:r>
              <a:rPr lang="en-US" sz="1200" kern="1200" dirty="0">
                <a:solidFill>
                  <a:schemeClr val="tx1"/>
                </a:solidFill>
                <a:effectLst/>
                <a:latin typeface="+mn-lt"/>
                <a:ea typeface="+mn-ea"/>
                <a:cs typeface="+mn-cs"/>
              </a:rPr>
              <a:t>Client using this solution  up to 200k database</a:t>
            </a:r>
          </a:p>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42</a:t>
            </a:fld>
            <a:endParaRPr lang="en-US"/>
          </a:p>
        </p:txBody>
      </p:sp>
    </p:spTree>
    <p:extLst>
      <p:ext uri="{BB962C8B-B14F-4D97-AF65-F5344CB8AC3E}">
        <p14:creationId xmlns:p14="http://schemas.microsoft.com/office/powerpoint/2010/main" val="330856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Log analytics are now part of Azure Monitor Services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Logs can be funneled to </a:t>
            </a:r>
          </a:p>
          <a:p>
            <a:r>
              <a:rPr lang="en-US" sz="1200" kern="1200" dirty="0">
                <a:solidFill>
                  <a:schemeClr val="tx1"/>
                </a:solidFill>
                <a:effectLst/>
                <a:latin typeface="+mn-lt"/>
                <a:ea typeface="+mn-ea"/>
                <a:cs typeface="+mn-cs"/>
              </a:rPr>
              <a:t>    SQL analytics</a:t>
            </a:r>
          </a:p>
          <a:p>
            <a:r>
              <a:rPr lang="en-US" sz="1200" kern="1200" dirty="0">
                <a:solidFill>
                  <a:schemeClr val="tx1"/>
                </a:solidFill>
                <a:effectLst/>
                <a:latin typeface="+mn-lt"/>
                <a:ea typeface="+mn-ea"/>
                <a:cs typeface="+mn-cs"/>
              </a:rPr>
              <a:t>    Event Hub</a:t>
            </a:r>
          </a:p>
          <a:p>
            <a:r>
              <a:rPr lang="en-US" sz="1200" kern="1200" dirty="0">
                <a:solidFill>
                  <a:schemeClr val="tx1"/>
                </a:solidFill>
                <a:effectLst/>
                <a:latin typeface="+mn-lt"/>
                <a:ea typeface="+mn-ea"/>
                <a:cs typeface="+mn-cs"/>
              </a:rPr>
              <a:t>    Blob storage</a:t>
            </a:r>
          </a:p>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43</a:t>
            </a:fld>
            <a:endParaRPr lang="en-US"/>
          </a:p>
        </p:txBody>
      </p:sp>
    </p:spTree>
    <p:extLst>
      <p:ext uri="{BB962C8B-B14F-4D97-AF65-F5344CB8AC3E}">
        <p14:creationId xmlns:p14="http://schemas.microsoft.com/office/powerpoint/2010/main" val="2620928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comparing database workload from last hour with past seven-day baseline workload</a:t>
            </a:r>
          </a:p>
          <a:p>
            <a:r>
              <a:rPr lang="en-US" sz="1200" kern="1200" dirty="0">
                <a:solidFill>
                  <a:schemeClr val="tx1"/>
                </a:solidFill>
                <a:effectLst/>
                <a:latin typeface="+mn-lt"/>
                <a:ea typeface="+mn-ea"/>
                <a:cs typeface="+mn-cs"/>
              </a:rPr>
              <a:t>most repeated and largest queries</a:t>
            </a:r>
          </a:p>
          <a:p>
            <a:r>
              <a:rPr lang="en-US" sz="1200" kern="1200" dirty="0">
                <a:solidFill>
                  <a:schemeClr val="tx1"/>
                </a:solidFill>
                <a:effectLst/>
                <a:latin typeface="+mn-lt"/>
                <a:ea typeface="+mn-ea"/>
                <a:cs typeface="+mn-cs"/>
              </a:rPr>
              <a:t>absolute operational thresholds</a:t>
            </a:r>
          </a:p>
          <a:p>
            <a:r>
              <a:rPr lang="en-US" sz="1200" kern="1200" dirty="0">
                <a:solidFill>
                  <a:schemeClr val="tx1"/>
                </a:solidFill>
                <a:effectLst/>
                <a:latin typeface="+mn-lt"/>
                <a:ea typeface="+mn-ea"/>
                <a:cs typeface="+mn-cs"/>
              </a:rPr>
              <a:t>Metrics that caused an insight to be generated:</a:t>
            </a:r>
          </a:p>
          <a:p>
            <a:r>
              <a:rPr lang="en-US" sz="1200" kern="1200" dirty="0">
                <a:solidFill>
                  <a:schemeClr val="tx1"/>
                </a:solidFill>
                <a:effectLst/>
                <a:latin typeface="+mn-lt"/>
                <a:ea typeface="+mn-ea"/>
                <a:cs typeface="+mn-cs"/>
              </a:rPr>
              <a:t>Query duration increase [seconds].</a:t>
            </a:r>
          </a:p>
          <a:p>
            <a:r>
              <a:rPr lang="en-US" sz="1200" kern="1200" dirty="0">
                <a:solidFill>
                  <a:schemeClr val="tx1"/>
                </a:solidFill>
                <a:effectLst/>
                <a:latin typeface="+mn-lt"/>
                <a:ea typeface="+mn-ea"/>
                <a:cs typeface="+mn-cs"/>
              </a:rPr>
              <a:t>Excessive waiting [seconds].</a:t>
            </a:r>
          </a:p>
          <a:p>
            <a:r>
              <a:rPr lang="en-US" sz="1200" kern="1200" dirty="0">
                <a:solidFill>
                  <a:schemeClr val="tx1"/>
                </a:solidFill>
                <a:effectLst/>
                <a:latin typeface="+mn-lt"/>
                <a:ea typeface="+mn-ea"/>
                <a:cs typeface="+mn-cs"/>
              </a:rPr>
              <a:t>Timed-out requests [percentage].</a:t>
            </a:r>
          </a:p>
          <a:p>
            <a:r>
              <a:rPr lang="en-US" sz="1200" kern="1200" dirty="0">
                <a:solidFill>
                  <a:schemeClr val="tx1"/>
                </a:solidFill>
                <a:effectLst/>
                <a:latin typeface="+mn-lt"/>
                <a:ea typeface="+mn-ea"/>
                <a:cs typeface="+mn-cs"/>
              </a:rPr>
              <a:t>Errored-out requests [percentage].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44</a:t>
            </a:fld>
            <a:endParaRPr lang="en-US"/>
          </a:p>
        </p:txBody>
      </p:sp>
    </p:spTree>
    <p:extLst>
      <p:ext uri="{BB962C8B-B14F-4D97-AF65-F5344CB8AC3E}">
        <p14:creationId xmlns:p14="http://schemas.microsoft.com/office/powerpoint/2010/main" val="4178374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45</a:t>
            </a:fld>
            <a:endParaRPr lang="en-US"/>
          </a:p>
        </p:txBody>
      </p:sp>
    </p:spTree>
    <p:extLst>
      <p:ext uri="{BB962C8B-B14F-4D97-AF65-F5344CB8AC3E}">
        <p14:creationId xmlns:p14="http://schemas.microsoft.com/office/powerpoint/2010/main" val="4100346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Built in intelligence</a:t>
            </a:r>
          </a:p>
          <a:p>
            <a:r>
              <a:rPr lang="en-US" sz="1200" kern="1200" dirty="0">
                <a:solidFill>
                  <a:schemeClr val="tx1"/>
                </a:solidFill>
                <a:effectLst/>
                <a:latin typeface="+mn-lt"/>
                <a:ea typeface="+mn-ea"/>
                <a:cs typeface="+mn-cs"/>
              </a:rPr>
              <a:t>Default 30 days. You can increase it but for keeping cost down you might use Azure storage for long term retention </a:t>
            </a:r>
          </a:p>
          <a:p>
            <a:r>
              <a:rPr lang="en-US" sz="1200" kern="1200" dirty="0">
                <a:solidFill>
                  <a:schemeClr val="tx1"/>
                </a:solidFill>
                <a:effectLst/>
                <a:latin typeface="+mn-lt"/>
                <a:ea typeface="+mn-ea"/>
                <a:cs typeface="+mn-cs"/>
              </a:rPr>
              <a:t>Custom report /Query</a:t>
            </a:r>
          </a:p>
          <a:p>
            <a:r>
              <a:rPr lang="en-US" sz="1200" kern="1200" dirty="0">
                <a:solidFill>
                  <a:schemeClr val="tx1"/>
                </a:solidFill>
                <a:effectLst/>
                <a:latin typeface="+mn-lt"/>
                <a:ea typeface="+mn-ea"/>
                <a:cs typeface="+mn-cs"/>
              </a:rPr>
              <a:t>Log analytics query language</a:t>
            </a:r>
          </a:p>
          <a:p>
            <a:r>
              <a:rPr lang="en-US" sz="1200" kern="1200" dirty="0">
                <a:solidFill>
                  <a:schemeClr val="tx1"/>
                </a:solidFill>
                <a:effectLst/>
                <a:latin typeface="+mn-lt"/>
                <a:ea typeface="+mn-ea"/>
                <a:cs typeface="+mn-cs"/>
              </a:rPr>
              <a:t>Custom alerting</a:t>
            </a:r>
          </a:p>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46</a:t>
            </a:fld>
            <a:endParaRPr lang="en-US"/>
          </a:p>
        </p:txBody>
      </p:sp>
    </p:spTree>
    <p:extLst>
      <p:ext uri="{BB962C8B-B14F-4D97-AF65-F5344CB8AC3E}">
        <p14:creationId xmlns:p14="http://schemas.microsoft.com/office/powerpoint/2010/main" val="2796464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5E2815-453F-4EFE-BD5A-282CB2234941}" type="slidenum">
              <a:rPr lang="en-US" smtClean="0"/>
              <a:t>8</a:t>
            </a:fld>
            <a:endParaRPr lang="en-US"/>
          </a:p>
        </p:txBody>
      </p:sp>
    </p:spTree>
    <p:extLst>
      <p:ext uri="{BB962C8B-B14F-4D97-AF65-F5344CB8AC3E}">
        <p14:creationId xmlns:p14="http://schemas.microsoft.com/office/powerpoint/2010/main" val="3010791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Operations Management Suite (OMS) is a management offering which provides monitoring for Azure Resources through the Log Analytics service.</a:t>
            </a:r>
          </a:p>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47</a:t>
            </a:fld>
            <a:endParaRPr lang="en-US"/>
          </a:p>
        </p:txBody>
      </p:sp>
    </p:spTree>
    <p:extLst>
      <p:ext uri="{BB962C8B-B14F-4D97-AF65-F5344CB8AC3E}">
        <p14:creationId xmlns:p14="http://schemas.microsoft.com/office/powerpoint/2010/main" val="1963096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cannot cover all information. Giving few example only</a:t>
            </a:r>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50</a:t>
            </a:fld>
            <a:endParaRPr lang="en-US"/>
          </a:p>
        </p:txBody>
      </p:sp>
    </p:spTree>
    <p:extLst>
      <p:ext uri="{BB962C8B-B14F-4D97-AF65-F5344CB8AC3E}">
        <p14:creationId xmlns:p14="http://schemas.microsoft.com/office/powerpoint/2010/main" val="2682887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51</a:t>
            </a:fld>
            <a:endParaRPr lang="en-US"/>
          </a:p>
        </p:txBody>
      </p:sp>
    </p:spTree>
    <p:extLst>
      <p:ext uri="{BB962C8B-B14F-4D97-AF65-F5344CB8AC3E}">
        <p14:creationId xmlns:p14="http://schemas.microsoft.com/office/powerpoint/2010/main" val="3165580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52</a:t>
            </a:fld>
            <a:endParaRPr lang="en-US"/>
          </a:p>
        </p:txBody>
      </p:sp>
    </p:spTree>
    <p:extLst>
      <p:ext uri="{BB962C8B-B14F-4D97-AF65-F5344CB8AC3E}">
        <p14:creationId xmlns:p14="http://schemas.microsoft.com/office/powerpoint/2010/main" val="1271363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53</a:t>
            </a:fld>
            <a:endParaRPr lang="en-US"/>
          </a:p>
        </p:txBody>
      </p:sp>
    </p:spTree>
    <p:extLst>
      <p:ext uri="{BB962C8B-B14F-4D97-AF65-F5344CB8AC3E}">
        <p14:creationId xmlns:p14="http://schemas.microsoft.com/office/powerpoint/2010/main" val="3539061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54</a:t>
            </a:fld>
            <a:endParaRPr lang="en-US"/>
          </a:p>
        </p:txBody>
      </p:sp>
    </p:spTree>
    <p:extLst>
      <p:ext uri="{BB962C8B-B14F-4D97-AF65-F5344CB8AC3E}">
        <p14:creationId xmlns:p14="http://schemas.microsoft.com/office/powerpoint/2010/main" val="2245491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SAS provider</a:t>
            </a:r>
          </a:p>
          <a:p>
            <a:r>
              <a:rPr lang="en-US" sz="1200" kern="1200" dirty="0">
                <a:solidFill>
                  <a:schemeClr val="tx1"/>
                </a:solidFill>
                <a:effectLst/>
                <a:latin typeface="+mn-lt"/>
                <a:ea typeface="+mn-ea"/>
                <a:cs typeface="+mn-cs"/>
              </a:rPr>
              <a:t>Through the Query duration and query waits perspectives, you can correlate the performance of any query through the query report. This report compares the query performance across different databases and makes it easy to pinpoint databases that perform the selected query well versus ones that are slow.</a:t>
            </a:r>
          </a:p>
          <a:p>
            <a:r>
              <a:rPr lang="en-US" sz="1200" kern="1200" dirty="0">
                <a:solidFill>
                  <a:schemeClr val="tx1"/>
                </a:solidFill>
                <a:effectLst/>
                <a:latin typeface="+mn-lt"/>
                <a:ea typeface="+mn-ea"/>
                <a:cs typeface="+mn-cs"/>
              </a:rPr>
              <a:t>Once the Azure SQL Analytics tile for the database is selected, the monitoring dashboard is shown.</a:t>
            </a:r>
          </a:p>
          <a:p>
            <a:r>
              <a:rPr lang="en-US" sz="1200" kern="1200" dirty="0">
                <a:solidFill>
                  <a:schemeClr val="tx1"/>
                </a:solidFill>
                <a:effectLst/>
                <a:latin typeface="+mn-lt"/>
                <a:ea typeface="+mn-ea"/>
                <a:cs typeface="+mn-cs"/>
              </a:rPr>
              <a:t>Selecting any of the tiles, opens a drill-down report into the specific perspective. Once the perspective is selected, the drill-down report is opened.</a:t>
            </a:r>
          </a:p>
          <a:p>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58</a:t>
            </a:fld>
            <a:endParaRPr lang="en-US"/>
          </a:p>
        </p:txBody>
      </p:sp>
    </p:spTree>
    <p:extLst>
      <p:ext uri="{BB962C8B-B14F-4D97-AF65-F5344CB8AC3E}">
        <p14:creationId xmlns:p14="http://schemas.microsoft.com/office/powerpoint/2010/main" val="2226199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E2815-453F-4EFE-BD5A-282CB2234941}" type="slidenum">
              <a:rPr lang="en-US" smtClean="0"/>
              <a:t>60</a:t>
            </a:fld>
            <a:endParaRPr lang="en-US"/>
          </a:p>
        </p:txBody>
      </p:sp>
    </p:spTree>
    <p:extLst>
      <p:ext uri="{BB962C8B-B14F-4D97-AF65-F5344CB8AC3E}">
        <p14:creationId xmlns:p14="http://schemas.microsoft.com/office/powerpoint/2010/main" val="1599215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E2815-453F-4EFE-BD5A-282CB2234941}" type="slidenum">
              <a:rPr lang="en-US" smtClean="0"/>
              <a:t>62</a:t>
            </a:fld>
            <a:endParaRPr lang="en-US"/>
          </a:p>
        </p:txBody>
      </p:sp>
    </p:spTree>
    <p:extLst>
      <p:ext uri="{BB962C8B-B14F-4D97-AF65-F5344CB8AC3E}">
        <p14:creationId xmlns:p14="http://schemas.microsoft.com/office/powerpoint/2010/main" val="1181941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E2815-453F-4EFE-BD5A-282CB2234941}" type="slidenum">
              <a:rPr lang="en-US" smtClean="0"/>
              <a:t>63</a:t>
            </a:fld>
            <a:endParaRPr lang="en-US"/>
          </a:p>
        </p:txBody>
      </p:sp>
    </p:spTree>
    <p:extLst>
      <p:ext uri="{BB962C8B-B14F-4D97-AF65-F5344CB8AC3E}">
        <p14:creationId xmlns:p14="http://schemas.microsoft.com/office/powerpoint/2010/main" val="379894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DTU Model</a:t>
            </a:r>
          </a:p>
        </p:txBody>
      </p:sp>
      <p:sp>
        <p:nvSpPr>
          <p:cNvPr id="4" name="Slide Number Placeholder 3"/>
          <p:cNvSpPr>
            <a:spLocks noGrp="1"/>
          </p:cNvSpPr>
          <p:nvPr>
            <p:ph type="sldNum" sz="quarter" idx="5"/>
          </p:nvPr>
        </p:nvSpPr>
        <p:spPr/>
        <p:txBody>
          <a:bodyPr/>
          <a:lstStyle/>
          <a:p>
            <a:fld id="{515E2815-453F-4EFE-BD5A-282CB2234941}" type="slidenum">
              <a:rPr lang="en-US" smtClean="0"/>
              <a:t>10</a:t>
            </a:fld>
            <a:endParaRPr lang="en-US"/>
          </a:p>
        </p:txBody>
      </p:sp>
    </p:spTree>
    <p:extLst>
      <p:ext uri="{BB962C8B-B14F-4D97-AF65-F5344CB8AC3E}">
        <p14:creationId xmlns:p14="http://schemas.microsoft.com/office/powerpoint/2010/main" val="1730277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E2815-453F-4EFE-BD5A-282CB2234941}" type="slidenum">
              <a:rPr lang="en-US" smtClean="0"/>
              <a:t>65</a:t>
            </a:fld>
            <a:endParaRPr lang="en-US"/>
          </a:p>
        </p:txBody>
      </p:sp>
    </p:spTree>
    <p:extLst>
      <p:ext uri="{BB962C8B-B14F-4D97-AF65-F5344CB8AC3E}">
        <p14:creationId xmlns:p14="http://schemas.microsoft.com/office/powerpoint/2010/main" val="2293091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6C10A37-9C36-4D81-A5A9-3897F461944A}"/>
              </a:ext>
            </a:extLst>
          </p:cNvPr>
          <p:cNvSpPr>
            <a:spLocks noGrp="1"/>
          </p:cNvSpPr>
          <p:nvPr>
            <p:ph type="body" idx="1"/>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7E7E92-BAD6-44DB-A1AD-0435A44B7EE5}" type="slidenum">
              <a:rPr lang="en-US" smtClean="0"/>
              <a:t>67</a:t>
            </a:fld>
            <a:endParaRPr lang="en-US"/>
          </a:p>
        </p:txBody>
      </p:sp>
    </p:spTree>
    <p:extLst>
      <p:ext uri="{BB962C8B-B14F-4D97-AF65-F5344CB8AC3E}">
        <p14:creationId xmlns:p14="http://schemas.microsoft.com/office/powerpoint/2010/main" val="2803838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7E7E92-BAD6-44DB-A1AD-0435A44B7EE5}" type="slidenum">
              <a:rPr lang="en-US" smtClean="0"/>
              <a:t>68</a:t>
            </a:fld>
            <a:endParaRPr lang="en-US"/>
          </a:p>
        </p:txBody>
      </p:sp>
    </p:spTree>
    <p:extLst>
      <p:ext uri="{BB962C8B-B14F-4D97-AF65-F5344CB8AC3E}">
        <p14:creationId xmlns:p14="http://schemas.microsoft.com/office/powerpoint/2010/main" val="249669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V-Core based purchasing option</a:t>
            </a:r>
          </a:p>
          <a:p>
            <a:r>
              <a:rPr lang="en-US" dirty="0"/>
              <a:t>You can see the resource in Max, Min, Avg</a:t>
            </a:r>
          </a:p>
        </p:txBody>
      </p:sp>
      <p:sp>
        <p:nvSpPr>
          <p:cNvPr id="4" name="Slide Number Placeholder 3"/>
          <p:cNvSpPr>
            <a:spLocks noGrp="1"/>
          </p:cNvSpPr>
          <p:nvPr>
            <p:ph type="sldNum" sz="quarter" idx="5"/>
          </p:nvPr>
        </p:nvSpPr>
        <p:spPr/>
        <p:txBody>
          <a:bodyPr/>
          <a:lstStyle/>
          <a:p>
            <a:fld id="{515E2815-453F-4EFE-BD5A-282CB2234941}" type="slidenum">
              <a:rPr lang="en-US" smtClean="0"/>
              <a:t>11</a:t>
            </a:fld>
            <a:endParaRPr lang="en-US"/>
          </a:p>
        </p:txBody>
      </p:sp>
    </p:spTree>
    <p:extLst>
      <p:ext uri="{BB962C8B-B14F-4D97-AF65-F5344CB8AC3E}">
        <p14:creationId xmlns:p14="http://schemas.microsoft.com/office/powerpoint/2010/main" val="3462869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Drop Index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index is a duplicate of another index (same indexed and included column, partition schema, and filters).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index hasn't been used for a prolonged period (93 days).</a:t>
            </a:r>
          </a:p>
          <a:p>
            <a:endParaRPr lang="en-US" dirty="0"/>
          </a:p>
        </p:txBody>
      </p:sp>
      <p:sp>
        <p:nvSpPr>
          <p:cNvPr id="4" name="Slide Number Placeholder 3"/>
          <p:cNvSpPr>
            <a:spLocks noGrp="1"/>
          </p:cNvSpPr>
          <p:nvPr>
            <p:ph type="sldNum" sz="quarter" idx="5"/>
          </p:nvPr>
        </p:nvSpPr>
        <p:spPr/>
        <p:txBody>
          <a:bodyPr/>
          <a:lstStyle/>
          <a:p>
            <a:fld id="{515E2815-453F-4EFE-BD5A-282CB2234941}" type="slidenum">
              <a:rPr lang="en-US" smtClean="0"/>
              <a:t>28</a:t>
            </a:fld>
            <a:endParaRPr lang="en-US"/>
          </a:p>
        </p:txBody>
      </p:sp>
    </p:spTree>
    <p:extLst>
      <p:ext uri="{BB962C8B-B14F-4D97-AF65-F5344CB8AC3E}">
        <p14:creationId xmlns:p14="http://schemas.microsoft.com/office/powerpoint/2010/main" val="739494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apply/discard/view script</a:t>
            </a:r>
          </a:p>
        </p:txBody>
      </p:sp>
      <p:sp>
        <p:nvSpPr>
          <p:cNvPr id="4" name="Slide Number Placeholder 3"/>
          <p:cNvSpPr>
            <a:spLocks noGrp="1"/>
          </p:cNvSpPr>
          <p:nvPr>
            <p:ph type="sldNum" sz="quarter" idx="10"/>
          </p:nvPr>
        </p:nvSpPr>
        <p:spPr/>
        <p:txBody>
          <a:bodyPr/>
          <a:lstStyle/>
          <a:p>
            <a:fld id="{515E2815-453F-4EFE-BD5A-282CB2234941}" type="slidenum">
              <a:rPr lang="en-US" smtClean="0"/>
              <a:t>30</a:t>
            </a:fld>
            <a:endParaRPr lang="en-US"/>
          </a:p>
        </p:txBody>
      </p:sp>
    </p:spTree>
    <p:extLst>
      <p:ext uri="{BB962C8B-B14F-4D97-AF65-F5344CB8AC3E}">
        <p14:creationId xmlns:p14="http://schemas.microsoft.com/office/powerpoint/2010/main" val="168070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the parameter queries recommendation looks like </a:t>
            </a:r>
          </a:p>
          <a:p>
            <a:endParaRPr lang="en-US" dirty="0"/>
          </a:p>
          <a:p>
            <a:r>
              <a:rPr lang="en-US" sz="1200" b="0" i="0" kern="1200" dirty="0">
                <a:solidFill>
                  <a:schemeClr val="tx1"/>
                </a:solidFill>
                <a:effectLst/>
                <a:latin typeface="+mn-lt"/>
                <a:ea typeface="+mn-ea"/>
                <a:cs typeface="+mn-cs"/>
              </a:rPr>
              <a:t>After you apply this recommendation, it enables forced parameterization within minutes on your database. It starts the monitoring process, which lasts for approximately 24 hours. After this period, you can see the validation report. This report shows the CPU usage of your database 24 hours before and after the recommendation has been applied. SQL Database Advisor has a safety mechanism that automatically reverts the applied recommendation if performance regression has been detected.</a:t>
            </a:r>
            <a:endParaRPr lang="en-US" dirty="0"/>
          </a:p>
        </p:txBody>
      </p:sp>
      <p:sp>
        <p:nvSpPr>
          <p:cNvPr id="4" name="Slide Number Placeholder 3"/>
          <p:cNvSpPr>
            <a:spLocks noGrp="1"/>
          </p:cNvSpPr>
          <p:nvPr>
            <p:ph type="sldNum" sz="quarter" idx="10"/>
          </p:nvPr>
        </p:nvSpPr>
        <p:spPr/>
        <p:txBody>
          <a:bodyPr/>
          <a:lstStyle/>
          <a:p>
            <a:fld id="{515E2815-453F-4EFE-BD5A-282CB2234941}" type="slidenum">
              <a:rPr lang="en-US" smtClean="0"/>
              <a:t>31</a:t>
            </a:fld>
            <a:endParaRPr lang="en-US"/>
          </a:p>
        </p:txBody>
      </p:sp>
    </p:spTree>
    <p:extLst>
      <p:ext uri="{BB962C8B-B14F-4D97-AF65-F5344CB8AC3E}">
        <p14:creationId xmlns:p14="http://schemas.microsoft.com/office/powerpoint/2010/main" val="542882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Impact</a:t>
            </a:r>
          </a:p>
          <a:p>
            <a:pPr marL="171450" indent="-171450">
              <a:buFont typeface="Arial" panose="020B0604020202020204" pitchFamily="34" charset="0"/>
              <a:buChar char="•"/>
            </a:pPr>
            <a:r>
              <a:rPr lang="en-US" dirty="0"/>
              <a:t>High</a:t>
            </a:r>
          </a:p>
          <a:p>
            <a:pPr marL="171450" indent="-171450">
              <a:buFont typeface="Arial" panose="020B0604020202020204" pitchFamily="34" charset="0"/>
              <a:buChar char="•"/>
            </a:pPr>
            <a:r>
              <a:rPr lang="en-US" dirty="0"/>
              <a:t>Low</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Status</a:t>
            </a:r>
          </a:p>
          <a:p>
            <a:pPr marL="171450" indent="-171450">
              <a:buFont typeface="Arial" panose="020B0604020202020204" pitchFamily="34" charset="0"/>
              <a:buChar char="•"/>
            </a:pPr>
            <a:r>
              <a:rPr lang="en-US" dirty="0"/>
              <a:t>Pending	</a:t>
            </a:r>
          </a:p>
        </p:txBody>
      </p:sp>
      <p:sp>
        <p:nvSpPr>
          <p:cNvPr id="4" name="Slide Number Placeholder 3"/>
          <p:cNvSpPr>
            <a:spLocks noGrp="1"/>
          </p:cNvSpPr>
          <p:nvPr>
            <p:ph type="sldNum" sz="quarter" idx="10"/>
          </p:nvPr>
        </p:nvSpPr>
        <p:spPr/>
        <p:txBody>
          <a:bodyPr/>
          <a:lstStyle/>
          <a:p>
            <a:fld id="{515E2815-453F-4EFE-BD5A-282CB2234941}" type="slidenum">
              <a:rPr lang="en-US" smtClean="0"/>
              <a:t>32</a:t>
            </a:fld>
            <a:endParaRPr lang="en-US"/>
          </a:p>
        </p:txBody>
      </p:sp>
    </p:spTree>
    <p:extLst>
      <p:ext uri="{BB962C8B-B14F-4D97-AF65-F5344CB8AC3E}">
        <p14:creationId xmlns:p14="http://schemas.microsoft.com/office/powerpoint/2010/main" val="1926287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Validating</a:t>
            </a:r>
          </a:p>
          <a:p>
            <a:pPr marL="171450" indent="-171450">
              <a:buFont typeface="Arial" panose="020B0604020202020204" pitchFamily="34" charset="0"/>
              <a:buChar char="•"/>
            </a:pPr>
            <a:r>
              <a:rPr lang="en-US" dirty="0"/>
              <a:t>Looking at impact</a:t>
            </a:r>
          </a:p>
        </p:txBody>
      </p:sp>
      <p:sp>
        <p:nvSpPr>
          <p:cNvPr id="4" name="Slide Number Placeholder 3"/>
          <p:cNvSpPr>
            <a:spLocks noGrp="1"/>
          </p:cNvSpPr>
          <p:nvPr>
            <p:ph type="sldNum" sz="quarter" idx="10"/>
          </p:nvPr>
        </p:nvSpPr>
        <p:spPr/>
        <p:txBody>
          <a:bodyPr/>
          <a:lstStyle/>
          <a:p>
            <a:fld id="{515E2815-453F-4EFE-BD5A-282CB2234941}" type="slidenum">
              <a:rPr lang="en-US" smtClean="0"/>
              <a:t>33</a:t>
            </a:fld>
            <a:endParaRPr lang="en-US"/>
          </a:p>
        </p:txBody>
      </p:sp>
    </p:spTree>
    <p:extLst>
      <p:ext uri="{BB962C8B-B14F-4D97-AF65-F5344CB8AC3E}">
        <p14:creationId xmlns:p14="http://schemas.microsoft.com/office/powerpoint/2010/main" val="2243058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8E1654-7468-4B0C-AF28-F5B7A75BFE45}" type="datetime1">
              <a:rPr lang="en-US" smtClean="0"/>
              <a:t>7/8/2019</a:t>
            </a:fld>
            <a:endParaRPr lang="en-US"/>
          </a:p>
        </p:txBody>
      </p:sp>
      <p:sp>
        <p:nvSpPr>
          <p:cNvPr id="7" name="Footer Placeholder 4"/>
          <p:cNvSpPr>
            <a:spLocks noGrp="1"/>
          </p:cNvSpPr>
          <p:nvPr>
            <p:ph type="ftr" sz="quarter" idx="3"/>
          </p:nvPr>
        </p:nvSpPr>
        <p:spPr>
          <a:xfrm>
            <a:off x="5288437" y="6356350"/>
            <a:ext cx="6065363" cy="365125"/>
          </a:xfrm>
          <a:prstGeom prst="rect">
            <a:avLst/>
          </a:prstGeom>
        </p:spPr>
        <p:txBody>
          <a:bodyPr/>
          <a:lstStyle>
            <a:lvl1pPr algn="ctr">
              <a:defRPr sz="1200">
                <a:solidFill>
                  <a:schemeClr val="tx1"/>
                </a:solidFill>
              </a:defRPr>
            </a:lvl1pPr>
          </a:lstStyle>
          <a:p>
            <a:r>
              <a:rPr lang="en-US"/>
              <a:t>SqlWorldWide.com                                                                                                        @</a:t>
            </a:r>
            <a:r>
              <a:rPr lang="en-US" err="1"/>
              <a:t>SqlWorldWide</a:t>
            </a:r>
            <a:endParaRPr lang="en-US"/>
          </a:p>
        </p:txBody>
      </p:sp>
    </p:spTree>
    <p:extLst>
      <p:ext uri="{BB962C8B-B14F-4D97-AF65-F5344CB8AC3E}">
        <p14:creationId xmlns:p14="http://schemas.microsoft.com/office/powerpoint/2010/main" val="9436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215CA72A-2B66-43B8-9275-59589D7FC934}" type="datetime1">
              <a:rPr lang="en-US" smtClean="0"/>
              <a:pPr/>
              <a:t>7/8/2019</a:t>
            </a:fld>
            <a:endParaRPr lang="en-US"/>
          </a:p>
        </p:txBody>
      </p:sp>
      <p:sp>
        <p:nvSpPr>
          <p:cNvPr id="7" name="AutoShape 2" descr="Image result for twitt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ooter Placeholder 4"/>
          <p:cNvSpPr>
            <a:spLocks noGrp="1"/>
          </p:cNvSpPr>
          <p:nvPr>
            <p:ph type="ftr" sz="quarter" idx="3"/>
          </p:nvPr>
        </p:nvSpPr>
        <p:spPr>
          <a:xfrm>
            <a:off x="5288437" y="6356350"/>
            <a:ext cx="6065363" cy="365125"/>
          </a:xfrm>
          <a:prstGeom prst="rect">
            <a:avLst/>
          </a:prstGeom>
        </p:spPr>
        <p:txBody>
          <a:bodyPr/>
          <a:lstStyle>
            <a:lvl1pPr algn="ctr">
              <a:defRPr sz="1200">
                <a:solidFill>
                  <a:schemeClr val="tx1"/>
                </a:solidFill>
              </a:defRPr>
            </a:lvl1pPr>
          </a:lstStyle>
          <a:p>
            <a:r>
              <a:rPr lang="en-US"/>
              <a:t>SqlWorldWide.com                                                                                                        @</a:t>
            </a:r>
            <a:r>
              <a:rPr lang="en-US" err="1"/>
              <a:t>SqlWorldWide</a:t>
            </a:r>
            <a:endParaRPr lang="en-US"/>
          </a:p>
        </p:txBody>
      </p:sp>
    </p:spTree>
    <p:extLst>
      <p:ext uri="{BB962C8B-B14F-4D97-AF65-F5344CB8AC3E}">
        <p14:creationId xmlns:p14="http://schemas.microsoft.com/office/powerpoint/2010/main" val="459268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2"/>
            <a:ext cx="5384800" cy="4525963"/>
          </a:xfrm>
        </p:spPr>
        <p:txBody>
          <a:bodyPr/>
          <a:lstStyle>
            <a:lvl1pPr>
              <a:defRPr sz="36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2"/>
            <a:ext cx="5384800" cy="4525963"/>
          </a:xfrm>
        </p:spPr>
        <p:txBody>
          <a:bodyPr/>
          <a:lstStyle>
            <a:lvl1pPr>
              <a:defRPr sz="36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A224509-1D2F-44ED-8B14-5466663EF7C6}" type="datetime1">
              <a:rPr lang="en-US" smtClean="0"/>
              <a:t>7/8/2019</a:t>
            </a:fld>
            <a:endParaRPr lang="en-US"/>
          </a:p>
        </p:txBody>
      </p:sp>
      <p:sp>
        <p:nvSpPr>
          <p:cNvPr id="7" name="Slide Number Placeholder 6"/>
          <p:cNvSpPr>
            <a:spLocks noGrp="1"/>
          </p:cNvSpPr>
          <p:nvPr>
            <p:ph type="sldNum" sz="quarter" idx="12"/>
          </p:nvPr>
        </p:nvSpPr>
        <p:spPr/>
        <p:txBody>
          <a:bodyPr/>
          <a:lstStyle/>
          <a:p>
            <a:fld id="{CD7E934B-6A2B-4432-8A0A-618EED43F7F9}" type="slidenum">
              <a:rPr lang="en-US" smtClean="0"/>
              <a:t>‹#›</a:t>
            </a:fld>
            <a:endParaRPr lang="en-US"/>
          </a:p>
        </p:txBody>
      </p:sp>
      <p:sp>
        <p:nvSpPr>
          <p:cNvPr id="8" name="Footer Placeholder 4"/>
          <p:cNvSpPr>
            <a:spLocks noGrp="1"/>
          </p:cNvSpPr>
          <p:nvPr>
            <p:ph type="ftr" sz="quarter" idx="3"/>
          </p:nvPr>
        </p:nvSpPr>
        <p:spPr>
          <a:xfrm>
            <a:off x="5288437" y="6356350"/>
            <a:ext cx="6065363" cy="365125"/>
          </a:xfrm>
          <a:prstGeom prst="rect">
            <a:avLst/>
          </a:prstGeom>
        </p:spPr>
        <p:txBody>
          <a:bodyPr/>
          <a:lstStyle>
            <a:lvl1pPr algn="ctr">
              <a:defRPr sz="1200">
                <a:solidFill>
                  <a:schemeClr val="tx1"/>
                </a:solidFill>
              </a:defRPr>
            </a:lvl1pPr>
          </a:lstStyle>
          <a:p>
            <a:r>
              <a:rPr lang="en-US"/>
              <a:t>SqlWorldWide.com                                                                                                        @</a:t>
            </a:r>
            <a:r>
              <a:rPr lang="en-US" err="1"/>
              <a:t>SqlWorldWide</a:t>
            </a:r>
            <a:endParaRPr lang="en-US"/>
          </a:p>
        </p:txBody>
      </p:sp>
    </p:spTree>
    <p:extLst>
      <p:ext uri="{BB962C8B-B14F-4D97-AF65-F5344CB8AC3E}">
        <p14:creationId xmlns:p14="http://schemas.microsoft.com/office/powerpoint/2010/main" val="3785358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D6D1E-FDC8-45A4-8011-EEAC88638FDA}" type="datetime1">
              <a:rPr lang="en-US" smtClean="0"/>
              <a:t>7/8/2019</a:t>
            </a:fld>
            <a:endParaRPr lang="en-US"/>
          </a:p>
        </p:txBody>
      </p:sp>
      <p:sp>
        <p:nvSpPr>
          <p:cNvPr id="4" name="Slide Number Placeholder 3"/>
          <p:cNvSpPr>
            <a:spLocks noGrp="1"/>
          </p:cNvSpPr>
          <p:nvPr>
            <p:ph type="sldNum" sz="quarter" idx="12"/>
          </p:nvPr>
        </p:nvSpPr>
        <p:spPr/>
        <p:txBody>
          <a:bodyPr/>
          <a:lstStyle/>
          <a:p>
            <a:fld id="{CD7E934B-6A2B-4432-8A0A-618EED43F7F9}" type="slidenum">
              <a:rPr lang="en-US" smtClean="0"/>
              <a:t>‹#›</a:t>
            </a:fld>
            <a:endParaRPr lang="en-US"/>
          </a:p>
        </p:txBody>
      </p:sp>
      <p:sp>
        <p:nvSpPr>
          <p:cNvPr id="5" name="Footer Placeholder 4"/>
          <p:cNvSpPr>
            <a:spLocks noGrp="1"/>
          </p:cNvSpPr>
          <p:nvPr>
            <p:ph type="ftr" sz="quarter" idx="3"/>
          </p:nvPr>
        </p:nvSpPr>
        <p:spPr>
          <a:xfrm>
            <a:off x="5288437" y="6356350"/>
            <a:ext cx="6065363" cy="365125"/>
          </a:xfrm>
          <a:prstGeom prst="rect">
            <a:avLst/>
          </a:prstGeom>
        </p:spPr>
        <p:txBody>
          <a:bodyPr/>
          <a:lstStyle>
            <a:lvl1pPr algn="ctr">
              <a:defRPr sz="1200">
                <a:solidFill>
                  <a:schemeClr val="tx1"/>
                </a:solidFill>
              </a:defRPr>
            </a:lvl1pPr>
          </a:lstStyle>
          <a:p>
            <a:r>
              <a:rPr lang="en-US"/>
              <a:t>SqlWorldWide.com                                                                                                        @</a:t>
            </a:r>
            <a:r>
              <a:rPr lang="en-US" err="1"/>
              <a:t>SqlWorldWide</a:t>
            </a:r>
            <a:endParaRPr lang="en-US"/>
          </a:p>
        </p:txBody>
      </p:sp>
    </p:spTree>
    <p:extLst>
      <p:ext uri="{BB962C8B-B14F-4D97-AF65-F5344CB8AC3E}">
        <p14:creationId xmlns:p14="http://schemas.microsoft.com/office/powerpoint/2010/main" val="3453071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9FF9E0CB-255F-4E3E-AFD9-29C8544452F8}" type="datetime1">
              <a:rPr lang="en-US" smtClean="0"/>
              <a:pPr/>
              <a:t>7/8/2019</a:t>
            </a:fld>
            <a:endParaRPr lang="en-US"/>
          </a:p>
        </p:txBody>
      </p:sp>
      <p:sp>
        <p:nvSpPr>
          <p:cNvPr id="9" name="Footer Placeholder 4"/>
          <p:cNvSpPr>
            <a:spLocks noGrp="1"/>
          </p:cNvSpPr>
          <p:nvPr>
            <p:ph type="ftr" sz="quarter" idx="3"/>
          </p:nvPr>
        </p:nvSpPr>
        <p:spPr>
          <a:xfrm>
            <a:off x="5288437" y="6356350"/>
            <a:ext cx="6065363" cy="365125"/>
          </a:xfrm>
          <a:prstGeom prst="rect">
            <a:avLst/>
          </a:prstGeom>
        </p:spPr>
        <p:txBody>
          <a:bodyPr/>
          <a:lstStyle>
            <a:lvl1pPr algn="ctr">
              <a:defRPr sz="1200">
                <a:solidFill>
                  <a:schemeClr val="tx1"/>
                </a:solidFill>
              </a:defRPr>
            </a:lvl1pPr>
          </a:lstStyle>
          <a:p>
            <a:r>
              <a:rPr lang="en-US"/>
              <a:t>SqlWorldWide.com                                                                                                        @</a:t>
            </a:r>
            <a:r>
              <a:rPr lang="en-US" err="1"/>
              <a:t>SqlWorldWide</a:t>
            </a:r>
            <a:endParaRPr lang="en-US"/>
          </a:p>
        </p:txBody>
      </p:sp>
    </p:spTree>
    <p:extLst>
      <p:ext uri="{BB962C8B-B14F-4D97-AF65-F5344CB8AC3E}">
        <p14:creationId xmlns:p14="http://schemas.microsoft.com/office/powerpoint/2010/main" val="760322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ec.ch9.ms/ch9/9381/967ab952-e7fe-4693-8aa6-f96ee1fb9381/AzFrAutomaticTuningAzSQLDb_high.mp4"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3.png"/><Relationship Id="rId7"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horizonmindcare.com/Facilities/Academic"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youtu.be/j-NDkN4GIzg"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docs.microsoft.com/en-us/azure/sql-database/sql-database-intelligent-insights" TargetMode="External"/><Relationship Id="rId3" Type="http://schemas.openxmlformats.org/officeDocument/2006/relationships/hyperlink" Target="https://docs.microsoft.com/en-us/azure/sql-database/sql-database-monitoring-tuning-index" TargetMode="External"/><Relationship Id="rId7" Type="http://schemas.openxmlformats.org/officeDocument/2006/relationships/hyperlink" Target="https://docs.microsoft.com/en-us/azure/sql-database/sql-database-intelligent-insights-troubleshoot-per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docs.microsoft.com/en-us/azure/sql-database/sql-database-query-performance" TargetMode="External"/><Relationship Id="rId11" Type="http://schemas.openxmlformats.org/officeDocument/2006/relationships/hyperlink" Target="https://docs.microsoft.com/en-us/azure/azure-monitor/platform/log-faq" TargetMode="External"/><Relationship Id="rId5" Type="http://schemas.openxmlformats.org/officeDocument/2006/relationships/hyperlink" Target="https://docs.microsoft.com/en-us/azure/sql-database/sql-database-advisor" TargetMode="External"/><Relationship Id="rId10" Type="http://schemas.openxmlformats.org/officeDocument/2006/relationships/hyperlink" Target="https://azure.microsoft.com/en-us/blog/artificial-intelligence-tunes-azure-sql-databases/" TargetMode="External"/><Relationship Id="rId4" Type="http://schemas.openxmlformats.org/officeDocument/2006/relationships/hyperlink" Target="https://azure.microsoft.com/en-us/pricing/details/monitor/" TargetMode="External"/><Relationship Id="rId9" Type="http://schemas.openxmlformats.org/officeDocument/2006/relationships/hyperlink" Target="https://docs.microsoft.com/en-us/azure/azure-monitor/insights/azure-sql?toc=/azure/sql-database/toc.json" TargetMode="Externa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7.xml.rels><?xml version="1.0" encoding="UTF-8" standalone="yes"?>
<Relationships xmlns="http://schemas.openxmlformats.org/package/2006/relationships"><Relationship Id="rId8" Type="http://schemas.openxmlformats.org/officeDocument/2006/relationships/hyperlink" Target="https://twitter.com/SqlWorldWide" TargetMode="External"/><Relationship Id="rId3" Type="http://schemas.openxmlformats.org/officeDocument/2006/relationships/image" Target="../media/image90.jpeg"/><Relationship Id="rId7"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mailto:taiob@sqlworldwide.com" TargetMode="External"/><Relationship Id="rId11" Type="http://schemas.openxmlformats.org/officeDocument/2006/relationships/image" Target="../media/image94.jpg"/><Relationship Id="rId5" Type="http://schemas.openxmlformats.org/officeDocument/2006/relationships/image" Target="../media/image91.jpg"/><Relationship Id="rId10" Type="http://schemas.openxmlformats.org/officeDocument/2006/relationships/hyperlink" Target="https://www.linkedin.com/in/taiobali" TargetMode="External"/><Relationship Id="rId4" Type="http://schemas.openxmlformats.org/officeDocument/2006/relationships/hyperlink" Target="http://sqlworldwide.com/" TargetMode="External"/><Relationship Id="rId9"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3555" y="412173"/>
            <a:ext cx="6612081" cy="3016827"/>
          </a:xfrm>
        </p:spPr>
        <p:txBody>
          <a:bodyPr>
            <a:normAutofit fontScale="90000"/>
          </a:bodyPr>
          <a:lstStyle/>
          <a:p>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r>
              <a:rPr lang="en-US" sz="7300" dirty="0">
                <a:solidFill>
                  <a:srgbClr val="00B0F0"/>
                </a:solidFill>
                <a:effectLst>
                  <a:outerShdw blurRad="38100" dist="38100" dir="2700000" algn="tl">
                    <a:srgbClr val="000000">
                      <a:alpha val="43137"/>
                    </a:srgbClr>
                  </a:outerShdw>
                </a:effectLst>
                <a:latin typeface="Stencil" panose="040409050D0802020404" pitchFamily="82" charset="0"/>
              </a:rPr>
              <a:t>PERFORMANCE OPTIMIZATION</a:t>
            </a:r>
            <a:br>
              <a:rPr lang="en-US" sz="7300" dirty="0">
                <a:solidFill>
                  <a:srgbClr val="00B0F0"/>
                </a:solidFill>
                <a:effectLst>
                  <a:outerShdw blurRad="38100" dist="38100" dir="2700000" algn="tl">
                    <a:srgbClr val="000000">
                      <a:alpha val="43137"/>
                    </a:srgbClr>
                  </a:outerShdw>
                </a:effectLst>
                <a:latin typeface="Stencil" panose="040409050D0802020404" pitchFamily="82" charset="0"/>
              </a:rPr>
            </a:br>
            <a:endParaRPr lang="en-US" dirty="0"/>
          </a:p>
        </p:txBody>
      </p:sp>
      <p:sp>
        <p:nvSpPr>
          <p:cNvPr id="3" name="Subtitle 2"/>
          <p:cNvSpPr>
            <a:spLocks noGrp="1"/>
          </p:cNvSpPr>
          <p:nvPr>
            <p:ph type="subTitle" idx="1"/>
          </p:nvPr>
        </p:nvSpPr>
        <p:spPr/>
        <p:txBody>
          <a:bodyPr anchor="b">
            <a:normAutofit/>
          </a:bodyPr>
          <a:lstStyle/>
          <a:p>
            <a:r>
              <a:rPr lang="en-US" sz="6600" dirty="0"/>
              <a:t>Taiob Ali</a:t>
            </a:r>
          </a:p>
        </p:txBody>
      </p:sp>
      <p:pic>
        <p:nvPicPr>
          <p:cNvPr id="4" name="Picture 2" descr="Image result for Azure sql database">
            <a:extLst>
              <a:ext uri="{FF2B5EF4-FFF2-40B4-BE49-F238E27FC236}">
                <a16:creationId xmlns:a16="http://schemas.microsoft.com/office/drawing/2014/main" id="{1511A085-77B5-446A-802E-8C1816ACF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567" y="584518"/>
            <a:ext cx="2873206" cy="301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454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3"/>
          <a:stretch>
            <a:fillRect/>
          </a:stretch>
        </p:blipFill>
        <p:spPr>
          <a:xfrm>
            <a:off x="838200" y="1124712"/>
            <a:ext cx="10515600" cy="5029200"/>
          </a:xfrm>
          <a:prstGeom prst="rect">
            <a:avLst/>
          </a:prstGeom>
        </p:spPr>
      </p:pic>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Title 5"/>
          <p:cNvSpPr>
            <a:spLocks noGrp="1"/>
          </p:cNvSpPr>
          <p:nvPr>
            <p:ph type="title"/>
          </p:nvPr>
        </p:nvSpPr>
        <p:spPr>
          <a:xfrm>
            <a:off x="838200" y="182880"/>
            <a:ext cx="10515600" cy="640080"/>
          </a:xfrm>
          <a:solidFill>
            <a:schemeClr val="tx1"/>
          </a:solidFill>
        </p:spPr>
        <p:txBody>
          <a:bodyPr>
            <a:normAutofit fontScale="90000"/>
          </a:bodyPr>
          <a:lstStyle/>
          <a:p>
            <a:r>
              <a:rPr lang="en-US" sz="6000" b="1">
                <a:solidFill>
                  <a:schemeClr val="bg1"/>
                </a:solidFill>
              </a:rPr>
              <a:t>Overview</a:t>
            </a:r>
          </a:p>
        </p:txBody>
      </p:sp>
      <p:pic>
        <p:nvPicPr>
          <p:cNvPr id="8" name="Picture 7"/>
          <p:cNvPicPr>
            <a:picLocks noChangeAspect="1"/>
          </p:cNvPicPr>
          <p:nvPr/>
        </p:nvPicPr>
        <p:blipFill>
          <a:blip r:embed="rId4"/>
          <a:stretch>
            <a:fillRect/>
          </a:stretch>
        </p:blipFill>
        <p:spPr>
          <a:xfrm>
            <a:off x="9512617" y="2147887"/>
            <a:ext cx="1304925" cy="962025"/>
          </a:xfrm>
          <a:prstGeom prst="rect">
            <a:avLst/>
          </a:prstGeom>
        </p:spPr>
      </p:pic>
    </p:spTree>
    <p:extLst>
      <p:ext uri="{BB962C8B-B14F-4D97-AF65-F5344CB8AC3E}">
        <p14:creationId xmlns:p14="http://schemas.microsoft.com/office/powerpoint/2010/main" val="211062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Title 5"/>
          <p:cNvSpPr>
            <a:spLocks noGrp="1"/>
          </p:cNvSpPr>
          <p:nvPr>
            <p:ph type="title"/>
          </p:nvPr>
        </p:nvSpPr>
        <p:spPr>
          <a:xfrm>
            <a:off x="838200" y="182880"/>
            <a:ext cx="10515600" cy="640080"/>
          </a:xfrm>
          <a:solidFill>
            <a:schemeClr val="tx1"/>
          </a:solidFill>
        </p:spPr>
        <p:txBody>
          <a:bodyPr>
            <a:normAutofit fontScale="90000"/>
          </a:bodyPr>
          <a:lstStyle/>
          <a:p>
            <a:r>
              <a:rPr lang="en-US" sz="6000" b="1">
                <a:solidFill>
                  <a:schemeClr val="bg1"/>
                </a:solidFill>
              </a:rPr>
              <a:t>Overview</a:t>
            </a:r>
          </a:p>
        </p:txBody>
      </p:sp>
      <p:pic>
        <p:nvPicPr>
          <p:cNvPr id="10" name="Picture 9">
            <a:extLst>
              <a:ext uri="{FF2B5EF4-FFF2-40B4-BE49-F238E27FC236}">
                <a16:creationId xmlns:a16="http://schemas.microsoft.com/office/drawing/2014/main" id="{D471AD44-AE91-44C2-AC3A-342C5E371A8C}"/>
              </a:ext>
            </a:extLst>
          </p:cNvPr>
          <p:cNvPicPr>
            <a:picLocks noChangeAspect="1"/>
          </p:cNvPicPr>
          <p:nvPr/>
        </p:nvPicPr>
        <p:blipFill>
          <a:blip r:embed="rId3"/>
          <a:stretch>
            <a:fillRect/>
          </a:stretch>
        </p:blipFill>
        <p:spPr>
          <a:xfrm>
            <a:off x="838200" y="1663349"/>
            <a:ext cx="10518773" cy="3531302"/>
          </a:xfrm>
          <a:prstGeom prst="rect">
            <a:avLst/>
          </a:prstGeom>
        </p:spPr>
      </p:pic>
      <p:pic>
        <p:nvPicPr>
          <p:cNvPr id="11" name="Picture 10">
            <a:extLst>
              <a:ext uri="{FF2B5EF4-FFF2-40B4-BE49-F238E27FC236}">
                <a16:creationId xmlns:a16="http://schemas.microsoft.com/office/drawing/2014/main" id="{1592045F-9A60-487B-8EDA-819F9F3500C1}"/>
              </a:ext>
            </a:extLst>
          </p:cNvPr>
          <p:cNvPicPr>
            <a:picLocks noChangeAspect="1"/>
          </p:cNvPicPr>
          <p:nvPr/>
        </p:nvPicPr>
        <p:blipFill>
          <a:blip r:embed="rId4"/>
          <a:stretch>
            <a:fillRect/>
          </a:stretch>
        </p:blipFill>
        <p:spPr>
          <a:xfrm>
            <a:off x="10372848" y="1513230"/>
            <a:ext cx="980952" cy="942857"/>
          </a:xfrm>
          <a:prstGeom prst="rect">
            <a:avLst/>
          </a:prstGeom>
        </p:spPr>
      </p:pic>
    </p:spTree>
    <p:extLst>
      <p:ext uri="{BB962C8B-B14F-4D97-AF65-F5344CB8AC3E}">
        <p14:creationId xmlns:p14="http://schemas.microsoft.com/office/powerpoint/2010/main" val="1854757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9" name="Title 5"/>
          <p:cNvSpPr>
            <a:spLocks noGrp="1"/>
          </p:cNvSpPr>
          <p:nvPr>
            <p:ph type="title"/>
          </p:nvPr>
        </p:nvSpPr>
        <p:spPr>
          <a:xfrm>
            <a:off x="838200" y="365124"/>
            <a:ext cx="10515600" cy="640080"/>
          </a:xfrm>
          <a:solidFill>
            <a:schemeClr val="tx1"/>
          </a:solidFill>
        </p:spPr>
        <p:txBody>
          <a:bodyPr>
            <a:normAutofit fontScale="90000"/>
          </a:bodyPr>
          <a:lstStyle/>
          <a:p>
            <a:r>
              <a:rPr lang="en-US" sz="6000" b="1">
                <a:solidFill>
                  <a:schemeClr val="bg1"/>
                </a:solidFill>
              </a:rPr>
              <a:t>Overview</a:t>
            </a:r>
          </a:p>
        </p:txBody>
      </p:sp>
      <p:pic>
        <p:nvPicPr>
          <p:cNvPr id="6" name="Picture 5">
            <a:extLst>
              <a:ext uri="{FF2B5EF4-FFF2-40B4-BE49-F238E27FC236}">
                <a16:creationId xmlns:a16="http://schemas.microsoft.com/office/drawing/2014/main" id="{DB7D62FD-7B3A-476D-834C-6F6422DC43A2}"/>
              </a:ext>
            </a:extLst>
          </p:cNvPr>
          <p:cNvPicPr>
            <a:picLocks noChangeAspect="1"/>
          </p:cNvPicPr>
          <p:nvPr/>
        </p:nvPicPr>
        <p:blipFill>
          <a:blip r:embed="rId2"/>
          <a:stretch>
            <a:fillRect/>
          </a:stretch>
        </p:blipFill>
        <p:spPr>
          <a:xfrm>
            <a:off x="4103618" y="1106218"/>
            <a:ext cx="7250182" cy="5250132"/>
          </a:xfrm>
          <a:prstGeom prst="rect">
            <a:avLst/>
          </a:prstGeom>
        </p:spPr>
      </p:pic>
      <p:pic>
        <p:nvPicPr>
          <p:cNvPr id="7" name="Picture 6">
            <a:extLst>
              <a:ext uri="{FF2B5EF4-FFF2-40B4-BE49-F238E27FC236}">
                <a16:creationId xmlns:a16="http://schemas.microsoft.com/office/drawing/2014/main" id="{C7BBE6C9-83CD-443F-8D22-B5B96B635878}"/>
              </a:ext>
            </a:extLst>
          </p:cNvPr>
          <p:cNvPicPr>
            <a:picLocks noChangeAspect="1"/>
          </p:cNvPicPr>
          <p:nvPr/>
        </p:nvPicPr>
        <p:blipFill>
          <a:blip r:embed="rId3"/>
          <a:stretch>
            <a:fillRect/>
          </a:stretch>
        </p:blipFill>
        <p:spPr>
          <a:xfrm>
            <a:off x="452657" y="2716998"/>
            <a:ext cx="3514286" cy="2028571"/>
          </a:xfrm>
          <a:prstGeom prst="rect">
            <a:avLst/>
          </a:prstGeom>
        </p:spPr>
      </p:pic>
    </p:spTree>
    <p:extLst>
      <p:ext uri="{BB962C8B-B14F-4D97-AF65-F5344CB8AC3E}">
        <p14:creationId xmlns:p14="http://schemas.microsoft.com/office/powerpoint/2010/main" val="4276290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Title 5"/>
          <p:cNvSpPr>
            <a:spLocks noGrp="1"/>
          </p:cNvSpPr>
          <p:nvPr>
            <p:ph type="title"/>
          </p:nvPr>
        </p:nvSpPr>
        <p:spPr>
          <a:xfrm>
            <a:off x="838200" y="182880"/>
            <a:ext cx="10515600" cy="640080"/>
          </a:xfrm>
          <a:solidFill>
            <a:schemeClr val="tx1"/>
          </a:solidFill>
        </p:spPr>
        <p:txBody>
          <a:bodyPr>
            <a:normAutofit fontScale="90000"/>
          </a:bodyPr>
          <a:lstStyle/>
          <a:p>
            <a:r>
              <a:rPr lang="en-US" sz="6000" b="1">
                <a:solidFill>
                  <a:schemeClr val="bg1"/>
                </a:solidFill>
              </a:rPr>
              <a:t>Metrics</a:t>
            </a:r>
          </a:p>
        </p:txBody>
      </p:sp>
      <p:pic>
        <p:nvPicPr>
          <p:cNvPr id="11" name="Content Placeholder 10"/>
          <p:cNvPicPr>
            <a:picLocks noGrp="1" noChangeAspect="1"/>
          </p:cNvPicPr>
          <p:nvPr>
            <p:ph idx="1"/>
          </p:nvPr>
        </p:nvPicPr>
        <p:blipFill>
          <a:blip r:embed="rId2"/>
          <a:stretch>
            <a:fillRect/>
          </a:stretch>
        </p:blipFill>
        <p:spPr>
          <a:xfrm>
            <a:off x="838200" y="3394075"/>
            <a:ext cx="8610600" cy="2962275"/>
          </a:xfrm>
          <a:prstGeom prst="rect">
            <a:avLst/>
          </a:prstGeom>
        </p:spPr>
      </p:pic>
      <p:pic>
        <p:nvPicPr>
          <p:cNvPr id="8" name="Picture 7"/>
          <p:cNvPicPr>
            <a:picLocks noChangeAspect="1"/>
          </p:cNvPicPr>
          <p:nvPr/>
        </p:nvPicPr>
        <p:blipFill>
          <a:blip r:embed="rId3"/>
          <a:stretch>
            <a:fillRect/>
          </a:stretch>
        </p:blipFill>
        <p:spPr>
          <a:xfrm>
            <a:off x="838200" y="981550"/>
            <a:ext cx="3038475" cy="2171700"/>
          </a:xfrm>
          <a:prstGeom prst="rect">
            <a:avLst/>
          </a:prstGeom>
        </p:spPr>
      </p:pic>
      <p:pic>
        <p:nvPicPr>
          <p:cNvPr id="9" name="Picture 8"/>
          <p:cNvPicPr>
            <a:picLocks noChangeAspect="1"/>
          </p:cNvPicPr>
          <p:nvPr/>
        </p:nvPicPr>
        <p:blipFill>
          <a:blip r:embed="rId4"/>
          <a:stretch>
            <a:fillRect/>
          </a:stretch>
        </p:blipFill>
        <p:spPr>
          <a:xfrm>
            <a:off x="2828925" y="1198366"/>
            <a:ext cx="1047750" cy="2085975"/>
          </a:xfrm>
          <a:prstGeom prst="rect">
            <a:avLst/>
          </a:prstGeom>
        </p:spPr>
      </p:pic>
      <p:pic>
        <p:nvPicPr>
          <p:cNvPr id="10" name="Picture 9"/>
          <p:cNvPicPr>
            <a:picLocks noChangeAspect="1"/>
          </p:cNvPicPr>
          <p:nvPr/>
        </p:nvPicPr>
        <p:blipFill>
          <a:blip r:embed="rId5"/>
          <a:stretch>
            <a:fillRect/>
          </a:stretch>
        </p:blipFill>
        <p:spPr>
          <a:xfrm>
            <a:off x="7810500" y="994410"/>
            <a:ext cx="3543300" cy="2790825"/>
          </a:xfrm>
          <a:prstGeom prst="rect">
            <a:avLst/>
          </a:prstGeom>
        </p:spPr>
      </p:pic>
      <p:sp>
        <p:nvSpPr>
          <p:cNvPr id="12" name="Rectangle 11"/>
          <p:cNvSpPr/>
          <p:nvPr/>
        </p:nvSpPr>
        <p:spPr>
          <a:xfrm>
            <a:off x="1902664" y="1779688"/>
            <a:ext cx="614272" cy="1107996"/>
          </a:xfrm>
          <a:prstGeom prst="rect">
            <a:avLst/>
          </a:prstGeom>
          <a:solidFill>
            <a:srgbClr val="FFFF00"/>
          </a:solidFill>
        </p:spPr>
        <p:txBody>
          <a:bodyPr wrap="none" lIns="91440" tIns="45720" rIns="91440" bIns="45720">
            <a:spAutoFit/>
          </a:bodyPr>
          <a:lstStyle/>
          <a:p>
            <a:pPr algn="ctr"/>
            <a:r>
              <a:rPr lang="en-US" sz="6600" b="1">
                <a:ln w="9525">
                  <a:solidFill>
                    <a:schemeClr val="bg1"/>
                  </a:solidFill>
                  <a:prstDash val="solid"/>
                </a:ln>
                <a:effectLst>
                  <a:outerShdw blurRad="12700" dist="38100" dir="2700000" algn="tl" rotWithShape="0">
                    <a:schemeClr val="bg1">
                      <a:lumMod val="50000"/>
                    </a:schemeClr>
                  </a:outerShdw>
                </a:effectLst>
              </a:rPr>
              <a:t>1</a:t>
            </a:r>
            <a:endParaRPr lang="en-US" sz="6600" b="0" cap="none" spc="0">
              <a:ln w="0"/>
              <a:solidFill>
                <a:schemeClr val="accent1"/>
              </a:solidFill>
              <a:effectLst>
                <a:outerShdw blurRad="38100" dist="25400" dir="5400000" algn="ctr" rotWithShape="0">
                  <a:srgbClr val="6E747A">
                    <a:alpha val="43000"/>
                  </a:srgbClr>
                </a:outerShdw>
              </a:effectLst>
            </a:endParaRPr>
          </a:p>
        </p:txBody>
      </p:sp>
      <p:sp>
        <p:nvSpPr>
          <p:cNvPr id="13" name="Rectangle 12"/>
          <p:cNvSpPr/>
          <p:nvPr/>
        </p:nvSpPr>
        <p:spPr>
          <a:xfrm>
            <a:off x="9501978" y="1928157"/>
            <a:ext cx="614272" cy="1107996"/>
          </a:xfrm>
          <a:prstGeom prst="rect">
            <a:avLst/>
          </a:prstGeom>
          <a:solidFill>
            <a:srgbClr val="FFFF00"/>
          </a:solidFill>
        </p:spPr>
        <p:txBody>
          <a:bodyPr wrap="none" lIns="91440" tIns="45720" rIns="91440" bIns="45720">
            <a:spAutoFit/>
          </a:bodyPr>
          <a:lstStyle/>
          <a:p>
            <a:pPr algn="ctr"/>
            <a:r>
              <a:rPr lang="en-US" sz="6600" b="1">
                <a:ln w="9525">
                  <a:solidFill>
                    <a:schemeClr val="bg1"/>
                  </a:solidFill>
                  <a:prstDash val="solid"/>
                </a:ln>
                <a:effectLst>
                  <a:outerShdw blurRad="12700" dist="38100" dir="2700000" algn="tl" rotWithShape="0">
                    <a:schemeClr val="bg1">
                      <a:lumMod val="50000"/>
                    </a:schemeClr>
                  </a:outerShdw>
                </a:effectLst>
              </a:rPr>
              <a:t>2</a:t>
            </a:r>
            <a:endParaRPr lang="en-US" sz="6600" b="0" cap="none" spc="0">
              <a:ln w="0"/>
              <a:solidFill>
                <a:schemeClr val="accent1"/>
              </a:solidFill>
              <a:effectLst>
                <a:outerShdw blurRad="38100" dist="25400" dir="5400000" algn="ctr" rotWithShape="0">
                  <a:srgbClr val="6E747A">
                    <a:alpha val="43000"/>
                  </a:srgbClr>
                </a:outerShdw>
              </a:effectLst>
            </a:endParaRPr>
          </a:p>
        </p:txBody>
      </p:sp>
      <p:sp>
        <p:nvSpPr>
          <p:cNvPr id="15" name="Rectangle 14"/>
          <p:cNvSpPr/>
          <p:nvPr/>
        </p:nvSpPr>
        <p:spPr>
          <a:xfrm>
            <a:off x="5104226" y="4407704"/>
            <a:ext cx="614272" cy="1107996"/>
          </a:xfrm>
          <a:prstGeom prst="rect">
            <a:avLst/>
          </a:prstGeom>
          <a:solidFill>
            <a:srgbClr val="FFFF00"/>
          </a:solidFill>
        </p:spPr>
        <p:txBody>
          <a:bodyPr wrap="none" lIns="91440" tIns="45720" rIns="91440" bIns="45720">
            <a:spAutoFit/>
          </a:bodyPr>
          <a:lstStyle/>
          <a:p>
            <a:pPr algn="ctr"/>
            <a:r>
              <a:rPr lang="en-US" sz="6600" b="1">
                <a:ln w="9525">
                  <a:solidFill>
                    <a:schemeClr val="bg1"/>
                  </a:solidFill>
                  <a:prstDash val="solid"/>
                </a:ln>
                <a:effectLst>
                  <a:outerShdw blurRad="12700" dist="38100" dir="2700000" algn="tl" rotWithShape="0">
                    <a:schemeClr val="bg1">
                      <a:lumMod val="50000"/>
                    </a:schemeClr>
                  </a:outerShdw>
                </a:effectLst>
              </a:rPr>
              <a:t>3</a:t>
            </a:r>
            <a:endParaRPr lang="en-US" sz="66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3943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Title 5"/>
          <p:cNvSpPr>
            <a:spLocks noGrp="1"/>
          </p:cNvSpPr>
          <p:nvPr>
            <p:ph type="title"/>
          </p:nvPr>
        </p:nvSpPr>
        <p:spPr>
          <a:xfrm>
            <a:off x="838200" y="182880"/>
            <a:ext cx="10515600" cy="640080"/>
          </a:xfrm>
          <a:solidFill>
            <a:schemeClr val="tx1"/>
          </a:solidFill>
        </p:spPr>
        <p:txBody>
          <a:bodyPr>
            <a:normAutofit fontScale="90000"/>
          </a:bodyPr>
          <a:lstStyle/>
          <a:p>
            <a:r>
              <a:rPr lang="en-US" sz="6000" b="1">
                <a:solidFill>
                  <a:schemeClr val="bg1"/>
                </a:solidFill>
              </a:rPr>
              <a:t>Metrics</a:t>
            </a:r>
          </a:p>
        </p:txBody>
      </p:sp>
      <p:pic>
        <p:nvPicPr>
          <p:cNvPr id="6" name="Picture 5"/>
          <p:cNvPicPr>
            <a:picLocks/>
          </p:cNvPicPr>
          <p:nvPr/>
        </p:nvPicPr>
        <p:blipFill>
          <a:blip r:embed="rId2"/>
          <a:stretch>
            <a:fillRect/>
          </a:stretch>
        </p:blipFill>
        <p:spPr>
          <a:xfrm>
            <a:off x="1675246" y="1401803"/>
            <a:ext cx="8841509" cy="4370924"/>
          </a:xfrm>
          <a:prstGeom prst="rect">
            <a:avLst/>
          </a:prstGeom>
        </p:spPr>
      </p:pic>
    </p:spTree>
    <p:extLst>
      <p:ext uri="{BB962C8B-B14F-4D97-AF65-F5344CB8AC3E}">
        <p14:creationId xmlns:p14="http://schemas.microsoft.com/office/powerpoint/2010/main" val="897066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Title 5"/>
          <p:cNvSpPr>
            <a:spLocks noGrp="1"/>
          </p:cNvSpPr>
          <p:nvPr>
            <p:ph type="title"/>
          </p:nvPr>
        </p:nvSpPr>
        <p:spPr>
          <a:xfrm>
            <a:off x="838200" y="182880"/>
            <a:ext cx="10515600" cy="640080"/>
          </a:xfrm>
          <a:solidFill>
            <a:schemeClr val="tx1"/>
          </a:solidFill>
        </p:spPr>
        <p:txBody>
          <a:bodyPr>
            <a:normAutofit fontScale="90000"/>
          </a:bodyPr>
          <a:lstStyle/>
          <a:p>
            <a:r>
              <a:rPr lang="en-US" sz="6000" b="1">
                <a:solidFill>
                  <a:schemeClr val="bg1"/>
                </a:solidFill>
              </a:rPr>
              <a:t>Alert</a:t>
            </a:r>
          </a:p>
        </p:txBody>
      </p:sp>
      <p:pic>
        <p:nvPicPr>
          <p:cNvPr id="2052" name="Picture 4" descr="C:\Users\taali\AppData\Local\Temp\SNAGHTML1bd40024.PNG">
            <a:extLst>
              <a:ext uri="{FF2B5EF4-FFF2-40B4-BE49-F238E27FC236}">
                <a16:creationId xmlns:a16="http://schemas.microsoft.com/office/drawing/2014/main" id="{F03ED2F1-CCAF-4EB1-BB31-B061DADE9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200" y="1034944"/>
            <a:ext cx="5316400" cy="51094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07F6C0A-3F7E-4604-B90A-0E684A181304}"/>
              </a:ext>
            </a:extLst>
          </p:cNvPr>
          <p:cNvPicPr>
            <a:picLocks noChangeAspect="1"/>
          </p:cNvPicPr>
          <p:nvPr/>
        </p:nvPicPr>
        <p:blipFill>
          <a:blip r:embed="rId3"/>
          <a:stretch>
            <a:fillRect/>
          </a:stretch>
        </p:blipFill>
        <p:spPr>
          <a:xfrm>
            <a:off x="6563454" y="1799178"/>
            <a:ext cx="5028571" cy="3580952"/>
          </a:xfrm>
          <a:prstGeom prst="rect">
            <a:avLst/>
          </a:prstGeom>
        </p:spPr>
      </p:pic>
      <p:cxnSp>
        <p:nvCxnSpPr>
          <p:cNvPr id="17" name="Straight Arrow Connector 16">
            <a:extLst>
              <a:ext uri="{FF2B5EF4-FFF2-40B4-BE49-F238E27FC236}">
                <a16:creationId xmlns:a16="http://schemas.microsoft.com/office/drawing/2014/main" id="{8061DBFD-A45B-473F-A1FF-75FBA1CC7C09}"/>
              </a:ext>
            </a:extLst>
          </p:cNvPr>
          <p:cNvCxnSpPr>
            <a:cxnSpLocks/>
          </p:cNvCxnSpPr>
          <p:nvPr/>
        </p:nvCxnSpPr>
        <p:spPr>
          <a:xfrm flipH="1" flipV="1">
            <a:off x="2209800" y="3843132"/>
            <a:ext cx="917713" cy="67585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68282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Title 5"/>
          <p:cNvSpPr>
            <a:spLocks noGrp="1"/>
          </p:cNvSpPr>
          <p:nvPr>
            <p:ph type="title"/>
          </p:nvPr>
        </p:nvSpPr>
        <p:spPr>
          <a:xfrm>
            <a:off x="838200" y="182880"/>
            <a:ext cx="10515600" cy="640080"/>
          </a:xfrm>
          <a:solidFill>
            <a:schemeClr val="tx1"/>
          </a:solidFill>
        </p:spPr>
        <p:txBody>
          <a:bodyPr>
            <a:normAutofit fontScale="90000"/>
          </a:bodyPr>
          <a:lstStyle/>
          <a:p>
            <a:r>
              <a:rPr lang="en-US" sz="6000" b="1">
                <a:solidFill>
                  <a:schemeClr val="bg1"/>
                </a:solidFill>
              </a:rPr>
              <a:t>Alert</a:t>
            </a:r>
          </a:p>
        </p:txBody>
      </p:sp>
      <p:pic>
        <p:nvPicPr>
          <p:cNvPr id="5124" name="Picture 4" descr="C:\Users\taali\AppData\Local\Temp\SNAGHTML1bf0586d.PNG">
            <a:extLst>
              <a:ext uri="{FF2B5EF4-FFF2-40B4-BE49-F238E27FC236}">
                <a16:creationId xmlns:a16="http://schemas.microsoft.com/office/drawing/2014/main" id="{A3984751-87F8-48F0-ADAE-EE24F1370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357313"/>
            <a:ext cx="10448925"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08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2" name="Picture 1">
            <a:extLst>
              <a:ext uri="{FF2B5EF4-FFF2-40B4-BE49-F238E27FC236}">
                <a16:creationId xmlns:a16="http://schemas.microsoft.com/office/drawing/2014/main" id="{4FB2C7D5-0031-4665-923B-9EDC0AF53E71}"/>
              </a:ext>
            </a:extLst>
          </p:cNvPr>
          <p:cNvPicPr>
            <a:picLocks noChangeAspect="1"/>
          </p:cNvPicPr>
          <p:nvPr/>
        </p:nvPicPr>
        <p:blipFill>
          <a:blip r:embed="rId2"/>
          <a:stretch>
            <a:fillRect/>
          </a:stretch>
        </p:blipFill>
        <p:spPr>
          <a:xfrm>
            <a:off x="3170438" y="0"/>
            <a:ext cx="4446396" cy="6858000"/>
          </a:xfrm>
          <a:prstGeom prst="rect">
            <a:avLst/>
          </a:prstGeom>
        </p:spPr>
      </p:pic>
    </p:spTree>
    <p:extLst>
      <p:ext uri="{BB962C8B-B14F-4D97-AF65-F5344CB8AC3E}">
        <p14:creationId xmlns:p14="http://schemas.microsoft.com/office/powerpoint/2010/main" val="4268565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Title 5"/>
          <p:cNvSpPr>
            <a:spLocks noGrp="1"/>
          </p:cNvSpPr>
          <p:nvPr>
            <p:ph type="title"/>
          </p:nvPr>
        </p:nvSpPr>
        <p:spPr>
          <a:xfrm>
            <a:off x="838200" y="182880"/>
            <a:ext cx="10515600" cy="640080"/>
          </a:xfrm>
          <a:solidFill>
            <a:schemeClr val="tx1"/>
          </a:solidFill>
        </p:spPr>
        <p:txBody>
          <a:bodyPr>
            <a:normAutofit fontScale="90000"/>
          </a:bodyPr>
          <a:lstStyle/>
          <a:p>
            <a:r>
              <a:rPr lang="en-US" sz="6000" b="1">
                <a:solidFill>
                  <a:schemeClr val="bg1"/>
                </a:solidFill>
              </a:rPr>
              <a:t>Alert</a:t>
            </a:r>
          </a:p>
        </p:txBody>
      </p:sp>
      <p:pic>
        <p:nvPicPr>
          <p:cNvPr id="2" name="Picture 1">
            <a:extLst>
              <a:ext uri="{FF2B5EF4-FFF2-40B4-BE49-F238E27FC236}">
                <a16:creationId xmlns:a16="http://schemas.microsoft.com/office/drawing/2014/main" id="{4010432E-DD49-4320-A5F3-5D0FAA4D38E4}"/>
              </a:ext>
            </a:extLst>
          </p:cNvPr>
          <p:cNvPicPr>
            <a:picLocks noChangeAspect="1"/>
          </p:cNvPicPr>
          <p:nvPr/>
        </p:nvPicPr>
        <p:blipFill>
          <a:blip r:embed="rId2"/>
          <a:stretch>
            <a:fillRect/>
          </a:stretch>
        </p:blipFill>
        <p:spPr>
          <a:xfrm>
            <a:off x="1734095" y="1586143"/>
            <a:ext cx="8723809" cy="3685714"/>
          </a:xfrm>
          <a:prstGeom prst="rect">
            <a:avLst/>
          </a:prstGeom>
        </p:spPr>
      </p:pic>
      <p:pic>
        <p:nvPicPr>
          <p:cNvPr id="6146" name="Picture 2" descr="x-clipart-6.png (900Ã900)">
            <a:extLst>
              <a:ext uri="{FF2B5EF4-FFF2-40B4-BE49-F238E27FC236}">
                <a16:creationId xmlns:a16="http://schemas.microsoft.com/office/drawing/2014/main" id="{38B21DB5-D5E4-4351-9DF7-AAEC78F58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721" y="136525"/>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17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3" name="Picture 2"/>
          <p:cNvPicPr>
            <a:picLocks/>
          </p:cNvPicPr>
          <p:nvPr/>
        </p:nvPicPr>
        <p:blipFill>
          <a:blip r:embed="rId2"/>
          <a:stretch>
            <a:fillRect/>
          </a:stretch>
        </p:blipFill>
        <p:spPr>
          <a:xfrm>
            <a:off x="663212" y="882287"/>
            <a:ext cx="3657600" cy="548640"/>
          </a:xfrm>
          <a:prstGeom prst="rect">
            <a:avLst/>
          </a:prstGeom>
        </p:spPr>
      </p:pic>
      <p:pic>
        <p:nvPicPr>
          <p:cNvPr id="13" name="Picture 12"/>
          <p:cNvPicPr>
            <a:picLocks noChangeAspect="1"/>
          </p:cNvPicPr>
          <p:nvPr/>
        </p:nvPicPr>
        <p:blipFill>
          <a:blip r:embed="rId3"/>
          <a:stretch>
            <a:fillRect/>
          </a:stretch>
        </p:blipFill>
        <p:spPr>
          <a:xfrm>
            <a:off x="663212" y="3607299"/>
            <a:ext cx="3657600" cy="1892320"/>
          </a:xfrm>
          <a:prstGeom prst="rect">
            <a:avLst/>
          </a:prstGeom>
        </p:spPr>
      </p:pic>
      <p:sp>
        <p:nvSpPr>
          <p:cNvPr id="14" name="Rectangle 13"/>
          <p:cNvSpPr/>
          <p:nvPr/>
        </p:nvSpPr>
        <p:spPr>
          <a:xfrm>
            <a:off x="5288437" y="3607299"/>
            <a:ext cx="2279278" cy="369332"/>
          </a:xfrm>
          <a:prstGeom prst="rect">
            <a:avLst/>
          </a:prstGeom>
        </p:spPr>
        <p:txBody>
          <a:bodyPr wrap="none">
            <a:spAutoFit/>
          </a:bodyPr>
          <a:lstStyle/>
          <a:p>
            <a:r>
              <a:rPr lang="en-US" dirty="0">
                <a:solidFill>
                  <a:srgbClr val="000000"/>
                </a:solidFill>
                <a:latin typeface="SegoeUI"/>
              </a:rPr>
              <a:t>Azure SQL Analytics</a:t>
            </a:r>
            <a:endParaRPr lang="en-US" b="0" i="0" dirty="0">
              <a:solidFill>
                <a:srgbClr val="000000"/>
              </a:solidFill>
              <a:effectLst/>
              <a:latin typeface="SegoeUI"/>
            </a:endParaRPr>
          </a:p>
        </p:txBody>
      </p:sp>
      <p:pic>
        <p:nvPicPr>
          <p:cNvPr id="15" name="Picture 14"/>
          <p:cNvPicPr>
            <a:picLocks noChangeAspect="1"/>
          </p:cNvPicPr>
          <p:nvPr/>
        </p:nvPicPr>
        <p:blipFill>
          <a:blip r:embed="rId4"/>
          <a:stretch>
            <a:fillRect/>
          </a:stretch>
        </p:blipFill>
        <p:spPr>
          <a:xfrm>
            <a:off x="7744765" y="3613808"/>
            <a:ext cx="1581150" cy="1590675"/>
          </a:xfrm>
          <a:prstGeom prst="rect">
            <a:avLst/>
          </a:prstGeom>
        </p:spPr>
      </p:pic>
      <p:sp>
        <p:nvSpPr>
          <p:cNvPr id="16" name="Rectangle 15"/>
          <p:cNvSpPr/>
          <p:nvPr/>
        </p:nvSpPr>
        <p:spPr>
          <a:xfrm>
            <a:off x="5288437" y="1196851"/>
            <a:ext cx="1967270" cy="369332"/>
          </a:xfrm>
          <a:prstGeom prst="rect">
            <a:avLst/>
          </a:prstGeom>
        </p:spPr>
        <p:txBody>
          <a:bodyPr wrap="none">
            <a:spAutoFit/>
          </a:bodyPr>
          <a:lstStyle/>
          <a:p>
            <a:r>
              <a:rPr lang="en-US" dirty="0">
                <a:solidFill>
                  <a:srgbClr val="000000"/>
                </a:solidFill>
                <a:latin typeface="SegoeUI"/>
              </a:rPr>
              <a:t>Automatic Tuning</a:t>
            </a:r>
          </a:p>
        </p:txBody>
      </p:sp>
      <p:pic>
        <p:nvPicPr>
          <p:cNvPr id="17" name="Picture 16"/>
          <p:cNvPicPr>
            <a:picLocks noChangeAspect="1"/>
          </p:cNvPicPr>
          <p:nvPr/>
        </p:nvPicPr>
        <p:blipFill>
          <a:blip r:embed="rId5"/>
          <a:stretch>
            <a:fillRect/>
          </a:stretch>
        </p:blipFill>
        <p:spPr>
          <a:xfrm>
            <a:off x="7754875" y="1196851"/>
            <a:ext cx="1487620" cy="1554480"/>
          </a:xfrm>
          <a:prstGeom prst="rect">
            <a:avLst/>
          </a:prstGeom>
        </p:spPr>
      </p:pic>
      <p:pic>
        <p:nvPicPr>
          <p:cNvPr id="6" name="Picture 5">
            <a:extLst>
              <a:ext uri="{FF2B5EF4-FFF2-40B4-BE49-F238E27FC236}">
                <a16:creationId xmlns:a16="http://schemas.microsoft.com/office/drawing/2014/main" id="{7579D06D-A335-4FCF-A538-6622C3BAAA18}"/>
              </a:ext>
            </a:extLst>
          </p:cNvPr>
          <p:cNvPicPr>
            <a:picLocks noChangeAspect="1"/>
          </p:cNvPicPr>
          <p:nvPr/>
        </p:nvPicPr>
        <p:blipFill>
          <a:blip r:embed="rId6"/>
          <a:stretch>
            <a:fillRect/>
          </a:stretch>
        </p:blipFill>
        <p:spPr>
          <a:xfrm>
            <a:off x="663212" y="1827207"/>
            <a:ext cx="3773914" cy="1423494"/>
          </a:xfrm>
          <a:prstGeom prst="rect">
            <a:avLst/>
          </a:prstGeom>
        </p:spPr>
      </p:pic>
      <p:pic>
        <p:nvPicPr>
          <p:cNvPr id="11" name="Picture 10">
            <a:extLst>
              <a:ext uri="{FF2B5EF4-FFF2-40B4-BE49-F238E27FC236}">
                <a16:creationId xmlns:a16="http://schemas.microsoft.com/office/drawing/2014/main" id="{D8E6F51B-88E8-4160-A6BF-0D77E0FD59B0}"/>
              </a:ext>
            </a:extLst>
          </p:cNvPr>
          <p:cNvPicPr>
            <a:picLocks noChangeAspect="1"/>
          </p:cNvPicPr>
          <p:nvPr/>
        </p:nvPicPr>
        <p:blipFill>
          <a:blip r:embed="rId7"/>
          <a:stretch>
            <a:fillRect/>
          </a:stretch>
        </p:blipFill>
        <p:spPr>
          <a:xfrm>
            <a:off x="3998891" y="1566183"/>
            <a:ext cx="1164437" cy="1316850"/>
          </a:xfrm>
          <a:prstGeom prst="rect">
            <a:avLst/>
          </a:prstGeom>
          <a:noFill/>
          <a:effectLst>
            <a:outerShdw blurRad="50800" dist="50800" dir="5400000" algn="ctr" rotWithShape="0">
              <a:schemeClr val="bg1"/>
            </a:outerShdw>
          </a:effectLst>
        </p:spPr>
      </p:pic>
    </p:spTree>
    <p:extLst>
      <p:ext uri="{BB962C8B-B14F-4D97-AF65-F5344CB8AC3E}">
        <p14:creationId xmlns:p14="http://schemas.microsoft.com/office/powerpoint/2010/main" val="88054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6" name="Rectangle 5"/>
          <p:cNvSpPr/>
          <p:nvPr/>
        </p:nvSpPr>
        <p:spPr>
          <a:xfrm>
            <a:off x="853597" y="2435384"/>
            <a:ext cx="4434840" cy="2982436"/>
          </a:xfrm>
          <a:prstGeom prst="rect">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Any </a:t>
            </a:r>
          </a:p>
          <a:p>
            <a:pPr algn="ctr"/>
            <a:r>
              <a:rPr lang="en-US" sz="4800" dirty="0">
                <a:solidFill>
                  <a:schemeClr val="bg1"/>
                </a:solidFill>
              </a:rPr>
              <a:t>Code Change or  New Deployment?</a:t>
            </a:r>
          </a:p>
        </p:txBody>
      </p:sp>
      <p:pic>
        <p:nvPicPr>
          <p:cNvPr id="9" name="Content Placeholder 8"/>
          <p:cNvPicPr>
            <a:picLocks noGrp="1" noChangeAspect="1"/>
          </p:cNvPicPr>
          <p:nvPr>
            <p:ph idx="1"/>
          </p:nvPr>
        </p:nvPicPr>
        <p:blipFill>
          <a:blip r:embed="rId2"/>
          <a:stretch>
            <a:fillRect/>
          </a:stretch>
        </p:blipFill>
        <p:spPr>
          <a:xfrm>
            <a:off x="6511289" y="2435384"/>
            <a:ext cx="3515529" cy="2982436"/>
          </a:xfrm>
          <a:prstGeom prst="rect">
            <a:avLst/>
          </a:prstGeom>
        </p:spPr>
      </p:pic>
      <p:sp>
        <p:nvSpPr>
          <p:cNvPr id="10" name="Title 5"/>
          <p:cNvSpPr>
            <a:spLocks noGrp="1"/>
          </p:cNvSpPr>
          <p:nvPr>
            <p:ph type="title"/>
          </p:nvPr>
        </p:nvSpPr>
        <p:spPr>
          <a:xfrm>
            <a:off x="838200" y="365125"/>
            <a:ext cx="10515600" cy="640080"/>
          </a:xfrm>
          <a:solidFill>
            <a:schemeClr val="tx1"/>
          </a:solidFill>
        </p:spPr>
        <p:txBody>
          <a:bodyPr>
            <a:normAutofit fontScale="90000"/>
          </a:bodyPr>
          <a:lstStyle/>
          <a:p>
            <a:r>
              <a:rPr lang="en-US" sz="6000" b="1">
                <a:solidFill>
                  <a:schemeClr val="bg1"/>
                </a:solidFill>
              </a:rPr>
              <a:t>Everything Is Slow!</a:t>
            </a:r>
          </a:p>
        </p:txBody>
      </p:sp>
      <p:sp>
        <p:nvSpPr>
          <p:cNvPr id="2" name="Rectangle 1"/>
          <p:cNvSpPr/>
          <p:nvPr/>
        </p:nvSpPr>
        <p:spPr>
          <a:xfrm>
            <a:off x="6511289" y="5671641"/>
            <a:ext cx="6096000" cy="215444"/>
          </a:xfrm>
          <a:prstGeom prst="rect">
            <a:avLst/>
          </a:prstGeom>
        </p:spPr>
        <p:txBody>
          <a:bodyPr>
            <a:spAutoFit/>
          </a:bodyPr>
          <a:lstStyle/>
          <a:p>
            <a:r>
              <a:rPr lang="en-US" sz="800"/>
              <a:t>https://www.business2community.com/strategy/means-business-0722156</a:t>
            </a:r>
          </a:p>
        </p:txBody>
      </p:sp>
    </p:spTree>
    <p:extLst>
      <p:ext uri="{BB962C8B-B14F-4D97-AF65-F5344CB8AC3E}">
        <p14:creationId xmlns:p14="http://schemas.microsoft.com/office/powerpoint/2010/main" val="112082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7" name="Picture 6"/>
          <p:cNvPicPr>
            <a:picLocks/>
          </p:cNvPicPr>
          <p:nvPr/>
        </p:nvPicPr>
        <p:blipFill>
          <a:blip r:embed="rId2"/>
          <a:stretch>
            <a:fillRect/>
          </a:stretch>
        </p:blipFill>
        <p:spPr>
          <a:xfrm>
            <a:off x="838200" y="1852295"/>
            <a:ext cx="10515600" cy="3594916"/>
          </a:xfrm>
          <a:prstGeom prst="rect">
            <a:avLst/>
          </a:prstGeom>
        </p:spPr>
      </p:pic>
      <p:sp>
        <p:nvSpPr>
          <p:cNvPr id="8"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Performance Overview</a:t>
            </a:r>
          </a:p>
        </p:txBody>
      </p:sp>
    </p:spTree>
    <p:extLst>
      <p:ext uri="{BB962C8B-B14F-4D97-AF65-F5344CB8AC3E}">
        <p14:creationId xmlns:p14="http://schemas.microsoft.com/office/powerpoint/2010/main" val="133997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Performance Overview</a:t>
            </a:r>
          </a:p>
        </p:txBody>
      </p:sp>
      <p:pic>
        <p:nvPicPr>
          <p:cNvPr id="2" name="Picture 1"/>
          <p:cNvPicPr>
            <a:picLocks noChangeAspect="1"/>
          </p:cNvPicPr>
          <p:nvPr/>
        </p:nvPicPr>
        <p:blipFill>
          <a:blip r:embed="rId2"/>
          <a:stretch>
            <a:fillRect/>
          </a:stretch>
        </p:blipFill>
        <p:spPr>
          <a:xfrm>
            <a:off x="185738" y="1104900"/>
            <a:ext cx="11820525" cy="4648200"/>
          </a:xfrm>
          <a:prstGeom prst="rect">
            <a:avLst/>
          </a:prstGeom>
        </p:spPr>
      </p:pic>
    </p:spTree>
    <p:extLst>
      <p:ext uri="{BB962C8B-B14F-4D97-AF65-F5344CB8AC3E}">
        <p14:creationId xmlns:p14="http://schemas.microsoft.com/office/powerpoint/2010/main" val="1251523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noChangeAspect="1"/>
          </p:cNvPicPr>
          <p:nvPr/>
        </p:nvPicPr>
        <p:blipFill>
          <a:blip r:embed="rId2"/>
          <a:stretch>
            <a:fillRect/>
          </a:stretch>
        </p:blipFill>
        <p:spPr>
          <a:xfrm>
            <a:off x="841248" y="1124712"/>
            <a:ext cx="10515600" cy="4301487"/>
          </a:xfrm>
          <a:prstGeom prst="rect">
            <a:avLst/>
          </a:prstGeom>
        </p:spPr>
      </p:pic>
      <p:sp>
        <p:nvSpPr>
          <p:cNvPr id="7"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Query Performance Insight</a:t>
            </a:r>
          </a:p>
        </p:txBody>
      </p:sp>
      <p:pic>
        <p:nvPicPr>
          <p:cNvPr id="8" name="Picture 7"/>
          <p:cNvPicPr>
            <a:picLocks noChangeAspect="1"/>
          </p:cNvPicPr>
          <p:nvPr/>
        </p:nvPicPr>
        <p:blipFill>
          <a:blip r:embed="rId3"/>
          <a:stretch>
            <a:fillRect/>
          </a:stretch>
        </p:blipFill>
        <p:spPr>
          <a:xfrm>
            <a:off x="835152" y="1646238"/>
            <a:ext cx="2305050" cy="1943100"/>
          </a:xfrm>
          <a:prstGeom prst="rect">
            <a:avLst/>
          </a:prstGeom>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90415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p:cNvPicPr>
          <p:nvPr/>
        </p:nvPicPr>
        <p:blipFill>
          <a:blip r:embed="rId2"/>
          <a:stretch>
            <a:fillRect/>
          </a:stretch>
        </p:blipFill>
        <p:spPr>
          <a:xfrm>
            <a:off x="838200" y="1075055"/>
            <a:ext cx="10515600" cy="5029200"/>
          </a:xfrm>
          <a:prstGeom prst="rect">
            <a:avLst/>
          </a:prstGeom>
        </p:spPr>
      </p:pic>
      <p:sp>
        <p:nvSpPr>
          <p:cNvPr id="8"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Query Performance Insight</a:t>
            </a:r>
          </a:p>
        </p:txBody>
      </p:sp>
    </p:spTree>
    <p:extLst>
      <p:ext uri="{BB962C8B-B14F-4D97-AF65-F5344CB8AC3E}">
        <p14:creationId xmlns:p14="http://schemas.microsoft.com/office/powerpoint/2010/main" val="3780984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p:cNvPicPr>
          <p:nvPr/>
        </p:nvPicPr>
        <p:blipFill>
          <a:blip r:embed="rId2"/>
          <a:stretch>
            <a:fillRect/>
          </a:stretch>
        </p:blipFill>
        <p:spPr>
          <a:xfrm>
            <a:off x="838200" y="1124712"/>
            <a:ext cx="10515600" cy="4114800"/>
          </a:xfrm>
          <a:prstGeom prst="rect">
            <a:avLst/>
          </a:prstGeom>
        </p:spPr>
      </p:pic>
      <p:pic>
        <p:nvPicPr>
          <p:cNvPr id="7" name="Picture 6"/>
          <p:cNvPicPr>
            <a:picLocks noChangeAspect="1"/>
          </p:cNvPicPr>
          <p:nvPr/>
        </p:nvPicPr>
        <p:blipFill>
          <a:blip r:embed="rId3"/>
          <a:stretch>
            <a:fillRect/>
          </a:stretch>
        </p:blipFill>
        <p:spPr>
          <a:xfrm>
            <a:off x="951955" y="1307510"/>
            <a:ext cx="1907721" cy="1964498"/>
          </a:xfrm>
          <a:prstGeom prst="rect">
            <a:avLst/>
          </a:prstGeom>
        </p:spPr>
      </p:pic>
      <p:pic>
        <p:nvPicPr>
          <p:cNvPr id="8" name="Picture 7"/>
          <p:cNvPicPr>
            <a:picLocks noChangeAspect="1"/>
          </p:cNvPicPr>
          <p:nvPr/>
        </p:nvPicPr>
        <p:blipFill>
          <a:blip r:embed="rId4"/>
          <a:stretch>
            <a:fillRect/>
          </a:stretch>
        </p:blipFill>
        <p:spPr>
          <a:xfrm>
            <a:off x="2954382" y="1276757"/>
            <a:ext cx="1911531" cy="1967753"/>
          </a:xfrm>
          <a:prstGeom prst="rect">
            <a:avLst/>
          </a:prstGeom>
        </p:spPr>
      </p:pic>
      <p:pic>
        <p:nvPicPr>
          <p:cNvPr id="10" name="Picture 9"/>
          <p:cNvPicPr>
            <a:picLocks noChangeAspect="1"/>
          </p:cNvPicPr>
          <p:nvPr/>
        </p:nvPicPr>
        <p:blipFill>
          <a:blip r:embed="rId5"/>
          <a:stretch>
            <a:fillRect/>
          </a:stretch>
        </p:blipFill>
        <p:spPr>
          <a:xfrm>
            <a:off x="4975859" y="1307352"/>
            <a:ext cx="1924324" cy="1392305"/>
          </a:xfrm>
          <a:prstGeom prst="rect">
            <a:avLst/>
          </a:prstGeom>
        </p:spPr>
      </p:pic>
      <p:pic>
        <p:nvPicPr>
          <p:cNvPr id="11" name="Picture 10"/>
          <p:cNvPicPr>
            <a:picLocks noChangeAspect="1"/>
          </p:cNvPicPr>
          <p:nvPr/>
        </p:nvPicPr>
        <p:blipFill>
          <a:blip r:embed="rId6"/>
          <a:stretch>
            <a:fillRect/>
          </a:stretch>
        </p:blipFill>
        <p:spPr>
          <a:xfrm>
            <a:off x="6997335" y="1307352"/>
            <a:ext cx="1863636" cy="1356374"/>
          </a:xfrm>
          <a:prstGeom prst="rect">
            <a:avLst/>
          </a:prstGeom>
        </p:spPr>
      </p:pic>
      <p:sp>
        <p:nvSpPr>
          <p:cNvPr id="12"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Query Performance Insight</a:t>
            </a:r>
          </a:p>
        </p:txBody>
      </p:sp>
    </p:spTree>
    <p:extLst>
      <p:ext uri="{BB962C8B-B14F-4D97-AF65-F5344CB8AC3E}">
        <p14:creationId xmlns:p14="http://schemas.microsoft.com/office/powerpoint/2010/main" val="214787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p:cNvPicPr>
          <p:nvPr/>
        </p:nvPicPr>
        <p:blipFill>
          <a:blip r:embed="rId2"/>
          <a:stretch>
            <a:fillRect/>
          </a:stretch>
        </p:blipFill>
        <p:spPr>
          <a:xfrm>
            <a:off x="838200" y="2080895"/>
            <a:ext cx="10515600" cy="3017520"/>
          </a:xfrm>
          <a:prstGeom prst="rect">
            <a:avLst/>
          </a:prstGeom>
        </p:spPr>
      </p:pic>
      <p:sp>
        <p:nvSpPr>
          <p:cNvPr id="7"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Top 5 Query</a:t>
            </a:r>
          </a:p>
        </p:txBody>
      </p:sp>
      <p:sp>
        <p:nvSpPr>
          <p:cNvPr id="8"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1783080" y="4145915"/>
            <a:ext cx="1905000" cy="1905000"/>
          </a:xfrm>
          <a:prstGeom prst="rect">
            <a:avLst/>
          </a:prstGeom>
        </p:spPr>
      </p:pic>
    </p:spTree>
    <p:extLst>
      <p:ext uri="{BB962C8B-B14F-4D97-AF65-F5344CB8AC3E}">
        <p14:creationId xmlns:p14="http://schemas.microsoft.com/office/powerpoint/2010/main" val="70435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p:cNvPicPr>
          <p:nvPr>
            <p:ph idx="1"/>
          </p:nvPr>
        </p:nvPicPr>
        <p:blipFill>
          <a:blip r:embed="rId2"/>
          <a:stretch>
            <a:fillRect/>
          </a:stretch>
        </p:blipFill>
        <p:spPr>
          <a:xfrm>
            <a:off x="838200" y="1124712"/>
            <a:ext cx="10515600" cy="5029200"/>
          </a:xfrm>
          <a:prstGeom prst="rect">
            <a:avLst/>
          </a:prstGeom>
        </p:spPr>
      </p:pic>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10"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Single Query Details</a:t>
            </a:r>
          </a:p>
        </p:txBody>
      </p:sp>
    </p:spTree>
    <p:extLst>
      <p:ext uri="{BB962C8B-B14F-4D97-AF65-F5344CB8AC3E}">
        <p14:creationId xmlns:p14="http://schemas.microsoft.com/office/powerpoint/2010/main" val="3413306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a:t>
            </a:r>
            <a:r>
              <a:rPr lang="en-US" err="1"/>
              <a:t>SqlWorldWide</a:t>
            </a:r>
            <a:endParaRPr lang="en-US"/>
          </a:p>
        </p:txBody>
      </p:sp>
      <p:pic>
        <p:nvPicPr>
          <p:cNvPr id="6" name="Picture 5"/>
          <p:cNvPicPr>
            <a:picLocks/>
          </p:cNvPicPr>
          <p:nvPr/>
        </p:nvPicPr>
        <p:blipFill>
          <a:blip r:embed="rId2"/>
          <a:stretch>
            <a:fillRect/>
          </a:stretch>
        </p:blipFill>
        <p:spPr>
          <a:xfrm>
            <a:off x="841248" y="1124712"/>
            <a:ext cx="10515600" cy="5029200"/>
          </a:xfrm>
          <a:prstGeom prst="rect">
            <a:avLst/>
          </a:prstGeom>
        </p:spPr>
      </p:pic>
      <p:pic>
        <p:nvPicPr>
          <p:cNvPr id="7" name="Picture 6"/>
          <p:cNvPicPr>
            <a:picLocks noChangeAspect="1"/>
          </p:cNvPicPr>
          <p:nvPr/>
        </p:nvPicPr>
        <p:blipFill>
          <a:blip r:embed="rId3"/>
          <a:stretch>
            <a:fillRect/>
          </a:stretch>
        </p:blipFill>
        <p:spPr>
          <a:xfrm>
            <a:off x="3448927" y="1778000"/>
            <a:ext cx="5287364" cy="3718941"/>
          </a:xfrm>
          <a:prstGeom prst="rect">
            <a:avLst/>
          </a:prstGeom>
          <a:ln w="38100">
            <a:solidFill>
              <a:srgbClr val="0070C0"/>
            </a:solidFill>
          </a:ln>
        </p:spPr>
      </p:pic>
      <p:sp>
        <p:nvSpPr>
          <p:cNvPr id="8"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Single Query Details</a:t>
            </a:r>
          </a:p>
        </p:txBody>
      </p:sp>
    </p:spTree>
    <p:extLst>
      <p:ext uri="{BB962C8B-B14F-4D97-AF65-F5344CB8AC3E}">
        <p14:creationId xmlns:p14="http://schemas.microsoft.com/office/powerpoint/2010/main" val="193855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8"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Performance Recommendation</a:t>
            </a:r>
          </a:p>
        </p:txBody>
      </p:sp>
      <p:sp>
        <p:nvSpPr>
          <p:cNvPr id="2" name="Content Placeholder 1"/>
          <p:cNvSpPr>
            <a:spLocks noGrp="1"/>
          </p:cNvSpPr>
          <p:nvPr>
            <p:ph idx="1"/>
          </p:nvPr>
        </p:nvSpPr>
        <p:spPr>
          <a:xfrm>
            <a:off x="838200" y="1478466"/>
            <a:ext cx="10515600" cy="4351338"/>
          </a:xfrm>
        </p:spPr>
        <p:txBody>
          <a:bodyPr/>
          <a:lstStyle/>
          <a:p>
            <a:r>
              <a:rPr lang="en-US" b="1" dirty="0">
                <a:solidFill>
                  <a:srgbClr val="0070C0"/>
                </a:solidFill>
              </a:rPr>
              <a:t>Create index</a:t>
            </a:r>
          </a:p>
          <a:p>
            <a:r>
              <a:rPr lang="en-US" b="1" dirty="0">
                <a:solidFill>
                  <a:srgbClr val="0070C0"/>
                </a:solidFill>
              </a:rPr>
              <a:t>Drop index</a:t>
            </a:r>
          </a:p>
          <a:p>
            <a:r>
              <a:rPr lang="en-US" b="1" dirty="0">
                <a:solidFill>
                  <a:srgbClr val="0070C0"/>
                </a:solidFill>
              </a:rPr>
              <a:t>Parameterize queries</a:t>
            </a:r>
          </a:p>
          <a:p>
            <a:r>
              <a:rPr lang="en-US" b="1" strike="sngStrike" dirty="0"/>
              <a:t>Fix schema issues (preview)</a:t>
            </a:r>
          </a:p>
          <a:p>
            <a:endParaRPr lang="en-US" dirty="0"/>
          </a:p>
        </p:txBody>
      </p:sp>
      <p:pic>
        <p:nvPicPr>
          <p:cNvPr id="3" name="Picture 2"/>
          <p:cNvPicPr>
            <a:picLocks noChangeAspect="1"/>
          </p:cNvPicPr>
          <p:nvPr/>
        </p:nvPicPr>
        <p:blipFill>
          <a:blip r:embed="rId3"/>
          <a:stretch>
            <a:fillRect/>
          </a:stretch>
        </p:blipFill>
        <p:spPr>
          <a:xfrm>
            <a:off x="838200" y="2960188"/>
            <a:ext cx="9544050" cy="3028950"/>
          </a:xfrm>
          <a:prstGeom prst="rect">
            <a:avLst/>
          </a:prstGeom>
          <a:solidFill>
            <a:srgbClr val="0070C0"/>
          </a:solidFill>
          <a:ln>
            <a:solidFill>
              <a:srgbClr val="0070C0"/>
            </a:solidFill>
          </a:ln>
        </p:spPr>
      </p:pic>
    </p:spTree>
    <p:extLst>
      <p:ext uri="{BB962C8B-B14F-4D97-AF65-F5344CB8AC3E}">
        <p14:creationId xmlns:p14="http://schemas.microsoft.com/office/powerpoint/2010/main" val="38260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stretch>
            <a:fillRect/>
          </a:stretch>
        </p:blipFill>
        <p:spPr>
          <a:xfrm>
            <a:off x="838200" y="1124712"/>
            <a:ext cx="10515600" cy="5029200"/>
          </a:xfrm>
          <a:prstGeom prst="rect">
            <a:avLst/>
          </a:prstGeom>
        </p:spPr>
      </p:pic>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8"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Performance Recommendation</a:t>
            </a:r>
          </a:p>
        </p:txBody>
      </p:sp>
      <p:pic>
        <p:nvPicPr>
          <p:cNvPr id="9" name="Picture 8"/>
          <p:cNvPicPr>
            <a:picLocks noChangeAspect="1"/>
          </p:cNvPicPr>
          <p:nvPr/>
        </p:nvPicPr>
        <p:blipFill>
          <a:blip r:embed="rId3"/>
          <a:stretch>
            <a:fillRect/>
          </a:stretch>
        </p:blipFill>
        <p:spPr>
          <a:xfrm>
            <a:off x="1905000" y="2525143"/>
            <a:ext cx="1905000" cy="1905000"/>
          </a:xfrm>
          <a:prstGeom prst="rect">
            <a:avLst/>
          </a:prstGeom>
        </p:spPr>
      </p:pic>
    </p:spTree>
    <p:extLst>
      <p:ext uri="{BB962C8B-B14F-4D97-AF65-F5344CB8AC3E}">
        <p14:creationId xmlns:p14="http://schemas.microsoft.com/office/powerpoint/2010/main" val="410891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6" name="Rectangle 5"/>
          <p:cNvSpPr/>
          <p:nvPr/>
        </p:nvSpPr>
        <p:spPr>
          <a:xfrm>
            <a:off x="853597" y="2435384"/>
            <a:ext cx="4434840" cy="2982436"/>
          </a:xfrm>
          <a:prstGeom prst="rect">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solidFill>
                  <a:schemeClr val="bg1"/>
                </a:solidFill>
              </a:rPr>
              <a:t>Is Your Cloud Storage Slow?</a:t>
            </a:r>
          </a:p>
        </p:txBody>
      </p:sp>
      <p:pic>
        <p:nvPicPr>
          <p:cNvPr id="9" name="Content Placeholder 8"/>
          <p:cNvPicPr>
            <a:picLocks noGrp="1" noChangeAspect="1"/>
          </p:cNvPicPr>
          <p:nvPr>
            <p:ph idx="1"/>
          </p:nvPr>
        </p:nvPicPr>
        <p:blipFill>
          <a:blip r:embed="rId2"/>
          <a:stretch>
            <a:fillRect/>
          </a:stretch>
        </p:blipFill>
        <p:spPr>
          <a:xfrm>
            <a:off x="6511289" y="2435384"/>
            <a:ext cx="3515529" cy="2982436"/>
          </a:xfrm>
          <a:prstGeom prst="rect">
            <a:avLst/>
          </a:prstGeom>
        </p:spPr>
      </p:pic>
      <p:sp>
        <p:nvSpPr>
          <p:cNvPr id="10" name="Title 5"/>
          <p:cNvSpPr>
            <a:spLocks noGrp="1"/>
          </p:cNvSpPr>
          <p:nvPr>
            <p:ph type="title"/>
          </p:nvPr>
        </p:nvSpPr>
        <p:spPr>
          <a:xfrm>
            <a:off x="838200" y="365125"/>
            <a:ext cx="10515600" cy="640080"/>
          </a:xfrm>
          <a:solidFill>
            <a:schemeClr val="tx1"/>
          </a:solidFill>
        </p:spPr>
        <p:txBody>
          <a:bodyPr>
            <a:normAutofit fontScale="90000"/>
          </a:bodyPr>
          <a:lstStyle/>
          <a:p>
            <a:r>
              <a:rPr lang="en-US" sz="6000" b="1">
                <a:solidFill>
                  <a:schemeClr val="bg1"/>
                </a:solidFill>
              </a:rPr>
              <a:t>Everything Is Slow!</a:t>
            </a:r>
          </a:p>
        </p:txBody>
      </p:sp>
      <p:sp>
        <p:nvSpPr>
          <p:cNvPr id="7" name="Rectangle 6"/>
          <p:cNvSpPr/>
          <p:nvPr/>
        </p:nvSpPr>
        <p:spPr>
          <a:xfrm>
            <a:off x="6511289" y="5671641"/>
            <a:ext cx="6096000" cy="215444"/>
          </a:xfrm>
          <a:prstGeom prst="rect">
            <a:avLst/>
          </a:prstGeom>
        </p:spPr>
        <p:txBody>
          <a:bodyPr>
            <a:spAutoFit/>
          </a:bodyPr>
          <a:lstStyle/>
          <a:p>
            <a:r>
              <a:rPr lang="en-US" sz="800"/>
              <a:t>https://www.business2community.com/strategy/means-business-0722156</a:t>
            </a:r>
          </a:p>
        </p:txBody>
      </p:sp>
    </p:spTree>
    <p:extLst>
      <p:ext uri="{BB962C8B-B14F-4D97-AF65-F5344CB8AC3E}">
        <p14:creationId xmlns:p14="http://schemas.microsoft.com/office/powerpoint/2010/main" val="19704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noChangeAspect="1"/>
          </p:cNvPicPr>
          <p:nvPr/>
        </p:nvPicPr>
        <p:blipFill>
          <a:blip r:embed="rId3"/>
          <a:stretch>
            <a:fillRect/>
          </a:stretch>
        </p:blipFill>
        <p:spPr>
          <a:xfrm>
            <a:off x="101600" y="0"/>
            <a:ext cx="5848350" cy="5486400"/>
          </a:xfrm>
          <a:prstGeom prst="rect">
            <a:avLst/>
          </a:prstGeom>
        </p:spPr>
      </p:pic>
      <p:pic>
        <p:nvPicPr>
          <p:cNvPr id="7" name="Picture 6"/>
          <p:cNvPicPr>
            <a:picLocks noChangeAspect="1"/>
          </p:cNvPicPr>
          <p:nvPr/>
        </p:nvPicPr>
        <p:blipFill>
          <a:blip r:embed="rId4"/>
          <a:stretch>
            <a:fillRect/>
          </a:stretch>
        </p:blipFill>
        <p:spPr>
          <a:xfrm>
            <a:off x="5949950" y="2055813"/>
            <a:ext cx="5403850" cy="2514600"/>
          </a:xfrm>
          <a:prstGeom prst="rect">
            <a:avLst/>
          </a:prstGeom>
        </p:spPr>
      </p:pic>
      <p:pic>
        <p:nvPicPr>
          <p:cNvPr id="8" name="Picture 7"/>
          <p:cNvPicPr>
            <a:picLocks noChangeAspect="1"/>
          </p:cNvPicPr>
          <p:nvPr/>
        </p:nvPicPr>
        <p:blipFill>
          <a:blip r:embed="rId5"/>
          <a:stretch>
            <a:fillRect/>
          </a:stretch>
        </p:blipFill>
        <p:spPr>
          <a:xfrm>
            <a:off x="706483" y="775809"/>
            <a:ext cx="1905000" cy="1905000"/>
          </a:xfrm>
          <a:prstGeom prst="rect">
            <a:avLst/>
          </a:prstGeom>
        </p:spPr>
      </p:pic>
    </p:spTree>
    <p:extLst>
      <p:ext uri="{BB962C8B-B14F-4D97-AF65-F5344CB8AC3E}">
        <p14:creationId xmlns:p14="http://schemas.microsoft.com/office/powerpoint/2010/main" val="417799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noChangeAspect="1"/>
          </p:cNvPicPr>
          <p:nvPr/>
        </p:nvPicPr>
        <p:blipFill>
          <a:blip r:embed="rId3"/>
          <a:stretch>
            <a:fillRect/>
          </a:stretch>
        </p:blipFill>
        <p:spPr>
          <a:xfrm>
            <a:off x="0" y="333920"/>
            <a:ext cx="12106275" cy="1200150"/>
          </a:xfrm>
          <a:prstGeom prst="rect">
            <a:avLst/>
          </a:prstGeom>
        </p:spPr>
      </p:pic>
      <p:pic>
        <p:nvPicPr>
          <p:cNvPr id="9" name="Picture 8"/>
          <p:cNvPicPr>
            <a:picLocks noChangeAspect="1"/>
          </p:cNvPicPr>
          <p:nvPr/>
        </p:nvPicPr>
        <p:blipFill>
          <a:blip r:embed="rId4"/>
          <a:stretch>
            <a:fillRect/>
          </a:stretch>
        </p:blipFill>
        <p:spPr>
          <a:xfrm>
            <a:off x="261530" y="1877514"/>
            <a:ext cx="5581650" cy="3700326"/>
          </a:xfrm>
          <a:prstGeom prst="rect">
            <a:avLst/>
          </a:prstGeom>
        </p:spPr>
      </p:pic>
      <p:pic>
        <p:nvPicPr>
          <p:cNvPr id="10" name="Picture 9"/>
          <p:cNvPicPr>
            <a:picLocks noChangeAspect="1"/>
          </p:cNvPicPr>
          <p:nvPr/>
        </p:nvPicPr>
        <p:blipFill>
          <a:blip r:embed="rId5"/>
          <a:stretch>
            <a:fillRect/>
          </a:stretch>
        </p:blipFill>
        <p:spPr>
          <a:xfrm>
            <a:off x="6223091" y="1877514"/>
            <a:ext cx="5467350" cy="4200525"/>
          </a:xfrm>
          <a:prstGeom prst="rect">
            <a:avLst/>
          </a:prstGeom>
        </p:spPr>
      </p:pic>
    </p:spTree>
    <p:extLst>
      <p:ext uri="{BB962C8B-B14F-4D97-AF65-F5344CB8AC3E}">
        <p14:creationId xmlns:p14="http://schemas.microsoft.com/office/powerpoint/2010/main" val="387959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7" name="Picture 6"/>
          <p:cNvPicPr>
            <a:picLocks/>
          </p:cNvPicPr>
          <p:nvPr/>
        </p:nvPicPr>
        <p:blipFill>
          <a:blip r:embed="rId3"/>
          <a:stretch>
            <a:fillRect/>
          </a:stretch>
        </p:blipFill>
        <p:spPr>
          <a:xfrm>
            <a:off x="838200" y="1124712"/>
            <a:ext cx="10515600" cy="5029200"/>
          </a:xfrm>
          <a:prstGeom prst="rect">
            <a:avLst/>
          </a:prstGeom>
        </p:spPr>
      </p:pic>
      <p:sp>
        <p:nvSpPr>
          <p:cNvPr id="8"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Deployment Status</a:t>
            </a:r>
          </a:p>
        </p:txBody>
      </p:sp>
    </p:spTree>
    <p:extLst>
      <p:ext uri="{BB962C8B-B14F-4D97-AF65-F5344CB8AC3E}">
        <p14:creationId xmlns:p14="http://schemas.microsoft.com/office/powerpoint/2010/main" val="3059918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p:cNvPicPr>
          <p:nvPr/>
        </p:nvPicPr>
        <p:blipFill>
          <a:blip r:embed="rId3"/>
          <a:stretch>
            <a:fillRect/>
          </a:stretch>
        </p:blipFill>
        <p:spPr>
          <a:xfrm>
            <a:off x="841248" y="1124712"/>
            <a:ext cx="10515600" cy="5029200"/>
          </a:xfrm>
          <a:prstGeom prst="rect">
            <a:avLst/>
          </a:prstGeom>
        </p:spPr>
      </p:pic>
      <p:sp>
        <p:nvSpPr>
          <p:cNvPr id="7"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Deployment Status</a:t>
            </a:r>
          </a:p>
        </p:txBody>
      </p:sp>
    </p:spTree>
    <p:extLst>
      <p:ext uri="{BB962C8B-B14F-4D97-AF65-F5344CB8AC3E}">
        <p14:creationId xmlns:p14="http://schemas.microsoft.com/office/powerpoint/2010/main" val="426591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Deployment Status</a:t>
            </a:r>
          </a:p>
        </p:txBody>
      </p:sp>
      <p:pic>
        <p:nvPicPr>
          <p:cNvPr id="13" name="Picture 12"/>
          <p:cNvPicPr>
            <a:picLocks/>
          </p:cNvPicPr>
          <p:nvPr/>
        </p:nvPicPr>
        <p:blipFill>
          <a:blip r:embed="rId3"/>
          <a:stretch>
            <a:fillRect/>
          </a:stretch>
        </p:blipFill>
        <p:spPr>
          <a:xfrm>
            <a:off x="841248" y="1124712"/>
            <a:ext cx="10515600" cy="5029200"/>
          </a:xfrm>
          <a:prstGeom prst="rect">
            <a:avLst/>
          </a:prstGeom>
        </p:spPr>
      </p:pic>
      <p:pic>
        <p:nvPicPr>
          <p:cNvPr id="8" name="Picture 7"/>
          <p:cNvPicPr>
            <a:picLocks noChangeAspect="1"/>
          </p:cNvPicPr>
          <p:nvPr/>
        </p:nvPicPr>
        <p:blipFill>
          <a:blip r:embed="rId4"/>
          <a:stretch>
            <a:fillRect/>
          </a:stretch>
        </p:blipFill>
        <p:spPr>
          <a:xfrm>
            <a:off x="1129187" y="3144012"/>
            <a:ext cx="10191750" cy="495300"/>
          </a:xfrm>
          <a:prstGeom prst="rect">
            <a:avLst/>
          </a:prstGeom>
        </p:spPr>
      </p:pic>
      <p:sp>
        <p:nvSpPr>
          <p:cNvPr id="12" name="Rounded Rectangular Callout 11"/>
          <p:cNvSpPr/>
          <p:nvPr/>
        </p:nvSpPr>
        <p:spPr>
          <a:xfrm>
            <a:off x="7193437" y="1498065"/>
            <a:ext cx="4127500" cy="2730500"/>
          </a:xfrm>
          <a:prstGeom prst="wedgeRoundRectCallout">
            <a:avLst>
              <a:gd name="adj1" fmla="val -3238"/>
              <a:gd name="adj2" fmla="val 103750"/>
              <a:gd name="adj3" fmla="val 16667"/>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If the index didn’t improve performance, it's automatically reverted</a:t>
            </a:r>
          </a:p>
        </p:txBody>
      </p:sp>
    </p:spTree>
    <p:extLst>
      <p:ext uri="{BB962C8B-B14F-4D97-AF65-F5344CB8AC3E}">
        <p14:creationId xmlns:p14="http://schemas.microsoft.com/office/powerpoint/2010/main" val="159951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noChangeAspect="1"/>
          </p:cNvPicPr>
          <p:nvPr/>
        </p:nvPicPr>
        <p:blipFill>
          <a:blip r:embed="rId3"/>
          <a:stretch>
            <a:fillRect/>
          </a:stretch>
        </p:blipFill>
        <p:spPr>
          <a:xfrm>
            <a:off x="5810250" y="1156017"/>
            <a:ext cx="5543550" cy="4867275"/>
          </a:xfrm>
          <a:prstGeom prst="rect">
            <a:avLst/>
          </a:prstGeom>
        </p:spPr>
      </p:pic>
      <p:sp>
        <p:nvSpPr>
          <p:cNvPr id="7"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Validation Report</a:t>
            </a:r>
          </a:p>
        </p:txBody>
      </p:sp>
      <p:pic>
        <p:nvPicPr>
          <p:cNvPr id="8" name="Picture 7"/>
          <p:cNvPicPr>
            <a:picLocks noChangeAspect="1"/>
          </p:cNvPicPr>
          <p:nvPr/>
        </p:nvPicPr>
        <p:blipFill>
          <a:blip r:embed="rId4"/>
          <a:stretch>
            <a:fillRect/>
          </a:stretch>
        </p:blipFill>
        <p:spPr>
          <a:xfrm>
            <a:off x="971006" y="2108516"/>
            <a:ext cx="4572000" cy="2962275"/>
          </a:xfrm>
          <a:prstGeom prst="rect">
            <a:avLst/>
          </a:prstGeom>
        </p:spPr>
      </p:pic>
      <p:sp>
        <p:nvSpPr>
          <p:cNvPr id="9" name="Rounded Rectangle 8"/>
          <p:cNvSpPr/>
          <p:nvPr/>
        </p:nvSpPr>
        <p:spPr>
          <a:xfrm>
            <a:off x="1001486" y="3492137"/>
            <a:ext cx="4450080" cy="574766"/>
          </a:xfrm>
          <a:prstGeom prst="roundRect">
            <a:avLst/>
          </a:prstGeom>
          <a:solidFill>
            <a:schemeClr val="accent1">
              <a:alpha val="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986021" y="3978111"/>
            <a:ext cx="3487917" cy="697584"/>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9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3" name="Picture 2"/>
          <p:cNvPicPr>
            <a:picLocks/>
          </p:cNvPicPr>
          <p:nvPr/>
        </p:nvPicPr>
        <p:blipFill>
          <a:blip r:embed="rId2"/>
          <a:stretch>
            <a:fillRect/>
          </a:stretch>
        </p:blipFill>
        <p:spPr>
          <a:xfrm>
            <a:off x="663212" y="882287"/>
            <a:ext cx="3657600" cy="548640"/>
          </a:xfrm>
          <a:prstGeom prst="rect">
            <a:avLst/>
          </a:prstGeom>
        </p:spPr>
      </p:pic>
      <p:pic>
        <p:nvPicPr>
          <p:cNvPr id="13" name="Picture 12"/>
          <p:cNvPicPr>
            <a:picLocks noChangeAspect="1"/>
          </p:cNvPicPr>
          <p:nvPr/>
        </p:nvPicPr>
        <p:blipFill>
          <a:blip r:embed="rId3"/>
          <a:stretch>
            <a:fillRect/>
          </a:stretch>
        </p:blipFill>
        <p:spPr>
          <a:xfrm>
            <a:off x="663212" y="3607299"/>
            <a:ext cx="3657600" cy="1892320"/>
          </a:xfrm>
          <a:prstGeom prst="rect">
            <a:avLst/>
          </a:prstGeom>
        </p:spPr>
      </p:pic>
      <p:sp>
        <p:nvSpPr>
          <p:cNvPr id="14" name="Rectangle 13"/>
          <p:cNvSpPr/>
          <p:nvPr/>
        </p:nvSpPr>
        <p:spPr>
          <a:xfrm>
            <a:off x="5288437" y="3607299"/>
            <a:ext cx="2279278" cy="369332"/>
          </a:xfrm>
          <a:prstGeom prst="rect">
            <a:avLst/>
          </a:prstGeom>
        </p:spPr>
        <p:txBody>
          <a:bodyPr wrap="none">
            <a:spAutoFit/>
          </a:bodyPr>
          <a:lstStyle/>
          <a:p>
            <a:r>
              <a:rPr lang="en-US" dirty="0">
                <a:solidFill>
                  <a:srgbClr val="000000"/>
                </a:solidFill>
                <a:latin typeface="SegoeUI"/>
              </a:rPr>
              <a:t>Azure SQL Analytics</a:t>
            </a:r>
            <a:endParaRPr lang="en-US" b="0" i="0" dirty="0">
              <a:solidFill>
                <a:srgbClr val="000000"/>
              </a:solidFill>
              <a:effectLst/>
              <a:latin typeface="SegoeUI"/>
            </a:endParaRPr>
          </a:p>
        </p:txBody>
      </p:sp>
      <p:pic>
        <p:nvPicPr>
          <p:cNvPr id="15" name="Picture 14"/>
          <p:cNvPicPr>
            <a:picLocks noChangeAspect="1"/>
          </p:cNvPicPr>
          <p:nvPr/>
        </p:nvPicPr>
        <p:blipFill>
          <a:blip r:embed="rId4"/>
          <a:stretch>
            <a:fillRect/>
          </a:stretch>
        </p:blipFill>
        <p:spPr>
          <a:xfrm>
            <a:off x="7744765" y="3613808"/>
            <a:ext cx="1581150" cy="1590675"/>
          </a:xfrm>
          <a:prstGeom prst="rect">
            <a:avLst/>
          </a:prstGeom>
        </p:spPr>
      </p:pic>
      <p:sp>
        <p:nvSpPr>
          <p:cNvPr id="16" name="Rectangle 15"/>
          <p:cNvSpPr/>
          <p:nvPr/>
        </p:nvSpPr>
        <p:spPr>
          <a:xfrm>
            <a:off x="5288437" y="1196851"/>
            <a:ext cx="1967270" cy="369332"/>
          </a:xfrm>
          <a:prstGeom prst="rect">
            <a:avLst/>
          </a:prstGeom>
        </p:spPr>
        <p:txBody>
          <a:bodyPr wrap="none">
            <a:spAutoFit/>
          </a:bodyPr>
          <a:lstStyle/>
          <a:p>
            <a:r>
              <a:rPr lang="en-US" dirty="0">
                <a:solidFill>
                  <a:srgbClr val="000000"/>
                </a:solidFill>
                <a:latin typeface="SegoeUI"/>
              </a:rPr>
              <a:t>Automatic Tuning</a:t>
            </a:r>
          </a:p>
        </p:txBody>
      </p:sp>
      <p:pic>
        <p:nvPicPr>
          <p:cNvPr id="17" name="Picture 16"/>
          <p:cNvPicPr>
            <a:picLocks noChangeAspect="1"/>
          </p:cNvPicPr>
          <p:nvPr/>
        </p:nvPicPr>
        <p:blipFill>
          <a:blip r:embed="rId5"/>
          <a:stretch>
            <a:fillRect/>
          </a:stretch>
        </p:blipFill>
        <p:spPr>
          <a:xfrm>
            <a:off x="7754875" y="1196851"/>
            <a:ext cx="1487620" cy="1554480"/>
          </a:xfrm>
          <a:prstGeom prst="rect">
            <a:avLst/>
          </a:prstGeom>
        </p:spPr>
      </p:pic>
      <p:pic>
        <p:nvPicPr>
          <p:cNvPr id="6" name="Picture 5">
            <a:extLst>
              <a:ext uri="{FF2B5EF4-FFF2-40B4-BE49-F238E27FC236}">
                <a16:creationId xmlns:a16="http://schemas.microsoft.com/office/drawing/2014/main" id="{7579D06D-A335-4FCF-A538-6622C3BAAA18}"/>
              </a:ext>
            </a:extLst>
          </p:cNvPr>
          <p:cNvPicPr>
            <a:picLocks noChangeAspect="1"/>
          </p:cNvPicPr>
          <p:nvPr/>
        </p:nvPicPr>
        <p:blipFill>
          <a:blip r:embed="rId6"/>
          <a:stretch>
            <a:fillRect/>
          </a:stretch>
        </p:blipFill>
        <p:spPr>
          <a:xfrm>
            <a:off x="663212" y="1827207"/>
            <a:ext cx="3773914" cy="1423494"/>
          </a:xfrm>
          <a:prstGeom prst="rect">
            <a:avLst/>
          </a:prstGeom>
        </p:spPr>
      </p:pic>
      <p:pic>
        <p:nvPicPr>
          <p:cNvPr id="11" name="Picture 10">
            <a:extLst>
              <a:ext uri="{FF2B5EF4-FFF2-40B4-BE49-F238E27FC236}">
                <a16:creationId xmlns:a16="http://schemas.microsoft.com/office/drawing/2014/main" id="{D8E6F51B-88E8-4160-A6BF-0D77E0FD59B0}"/>
              </a:ext>
            </a:extLst>
          </p:cNvPr>
          <p:cNvPicPr>
            <a:picLocks noChangeAspect="1"/>
          </p:cNvPicPr>
          <p:nvPr/>
        </p:nvPicPr>
        <p:blipFill>
          <a:blip r:embed="rId7"/>
          <a:stretch>
            <a:fillRect/>
          </a:stretch>
        </p:blipFill>
        <p:spPr>
          <a:xfrm>
            <a:off x="3998891" y="1566183"/>
            <a:ext cx="1164437" cy="1316850"/>
          </a:xfrm>
          <a:prstGeom prst="rect">
            <a:avLst/>
          </a:prstGeom>
          <a:noFill/>
          <a:effectLst>
            <a:outerShdw blurRad="50800" dist="50800" dir="5400000" algn="ctr" rotWithShape="0">
              <a:schemeClr val="bg1"/>
            </a:outerShdw>
          </a:effectLst>
        </p:spPr>
      </p:pic>
      <p:pic>
        <p:nvPicPr>
          <p:cNvPr id="12" name="Picture 11">
            <a:extLst>
              <a:ext uri="{FF2B5EF4-FFF2-40B4-BE49-F238E27FC236}">
                <a16:creationId xmlns:a16="http://schemas.microsoft.com/office/drawing/2014/main" id="{7620912C-D7E9-4900-9243-4FFEB4AC937E}"/>
              </a:ext>
            </a:extLst>
          </p:cNvPr>
          <p:cNvPicPr>
            <a:picLocks noChangeAspect="1"/>
          </p:cNvPicPr>
          <p:nvPr/>
        </p:nvPicPr>
        <p:blipFill>
          <a:blip r:embed="rId7"/>
          <a:stretch>
            <a:fillRect/>
          </a:stretch>
        </p:blipFill>
        <p:spPr>
          <a:xfrm>
            <a:off x="4124000" y="3811648"/>
            <a:ext cx="1164437" cy="1316850"/>
          </a:xfrm>
          <a:prstGeom prst="rect">
            <a:avLst/>
          </a:prstGeom>
          <a:noFill/>
          <a:effectLst>
            <a:outerShdw blurRad="50800" dist="50800" dir="5400000" algn="ctr" rotWithShape="0">
              <a:schemeClr val="bg1"/>
            </a:outerShdw>
          </a:effectLst>
        </p:spPr>
      </p:pic>
    </p:spTree>
    <p:extLst>
      <p:ext uri="{BB962C8B-B14F-4D97-AF65-F5344CB8AC3E}">
        <p14:creationId xmlns:p14="http://schemas.microsoft.com/office/powerpoint/2010/main" val="117629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8200" y="1099457"/>
            <a:ext cx="7881257" cy="5077506"/>
          </a:xfrm>
        </p:spPr>
        <p:txBody>
          <a:bodyPr>
            <a:noAutofit/>
          </a:bodyPr>
          <a:lstStyle/>
          <a:p>
            <a:r>
              <a:rPr lang="en-US" sz="4400" dirty="0">
                <a:solidFill>
                  <a:srgbClr val="0070C0"/>
                </a:solidFill>
              </a:rPr>
              <a:t>Performance Tuning</a:t>
            </a:r>
          </a:p>
          <a:p>
            <a:r>
              <a:rPr lang="en-US" sz="4400" dirty="0">
                <a:solidFill>
                  <a:srgbClr val="0070C0"/>
                </a:solidFill>
              </a:rPr>
              <a:t>Verification</a:t>
            </a:r>
          </a:p>
          <a:p>
            <a:r>
              <a:rPr lang="en-US" sz="4400" dirty="0">
                <a:solidFill>
                  <a:srgbClr val="0070C0"/>
                </a:solidFill>
              </a:rPr>
              <a:t>Rollback and Self-Correction</a:t>
            </a:r>
          </a:p>
          <a:p>
            <a:r>
              <a:rPr lang="en-US" sz="4400" dirty="0">
                <a:solidFill>
                  <a:srgbClr val="0070C0"/>
                </a:solidFill>
              </a:rPr>
              <a:t>History</a:t>
            </a:r>
          </a:p>
          <a:p>
            <a:r>
              <a:rPr lang="en-US" sz="4400" dirty="0">
                <a:solidFill>
                  <a:srgbClr val="0070C0"/>
                </a:solidFill>
              </a:rPr>
              <a:t>Scale out </a:t>
            </a:r>
          </a:p>
          <a:p>
            <a:r>
              <a:rPr lang="en-US" sz="4400" dirty="0">
                <a:solidFill>
                  <a:srgbClr val="0070C0"/>
                </a:solidFill>
              </a:rPr>
              <a:t>Positive Impact on DevOps</a:t>
            </a:r>
          </a:p>
          <a:p>
            <a:r>
              <a:rPr lang="en-US" sz="4400" dirty="0">
                <a:solidFill>
                  <a:srgbClr val="0070C0"/>
                </a:solidFill>
              </a:rPr>
              <a:t>Lower Cost</a:t>
            </a:r>
          </a:p>
          <a:p>
            <a:endParaRPr lang="en-US" sz="2400" dirty="0"/>
          </a:p>
          <a:p>
            <a:endParaRPr lang="en-US" sz="2400" dirty="0"/>
          </a:p>
        </p:txBody>
      </p:sp>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8"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What Can Automatic Tuning do For You?</a:t>
            </a:r>
          </a:p>
        </p:txBody>
      </p:sp>
    </p:spTree>
    <p:extLst>
      <p:ext uri="{BB962C8B-B14F-4D97-AF65-F5344CB8AC3E}">
        <p14:creationId xmlns:p14="http://schemas.microsoft.com/office/powerpoint/2010/main" val="3871585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9"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Automatic Tuning</a:t>
            </a:r>
          </a:p>
        </p:txBody>
      </p:sp>
      <p:sp>
        <p:nvSpPr>
          <p:cNvPr id="7" name="Footer Placeholder 4"/>
          <p:cNvSpPr>
            <a:spLocks noGrp="1"/>
          </p:cNvSpPr>
          <p:nvPr>
            <p:ph type="ftr" sz="quarter" idx="3"/>
          </p:nvPr>
        </p:nvSpPr>
        <p:spPr>
          <a:xfrm>
            <a:off x="5288437" y="6356350"/>
            <a:ext cx="6065363" cy="365125"/>
          </a:xfrm>
        </p:spPr>
        <p:txBody>
          <a:bodyPr/>
          <a:lstStyle/>
          <a:p>
            <a:r>
              <a:rPr lang="en-US" dirty="0"/>
              <a:t>SqlWorldWide.com                                                                                                         @</a:t>
            </a:r>
            <a:r>
              <a:rPr lang="en-US" dirty="0" err="1"/>
              <a:t>SqlWorldWide</a:t>
            </a:r>
            <a:endParaRPr lang="en-US" dirty="0"/>
          </a:p>
        </p:txBody>
      </p:sp>
      <p:pic>
        <p:nvPicPr>
          <p:cNvPr id="2" name="Picture 1">
            <a:extLst>
              <a:ext uri="{FF2B5EF4-FFF2-40B4-BE49-F238E27FC236}">
                <a16:creationId xmlns:a16="http://schemas.microsoft.com/office/drawing/2014/main" id="{441A0A6A-141C-41F7-A0E7-856FE0B46564}"/>
              </a:ext>
            </a:extLst>
          </p:cNvPr>
          <p:cNvPicPr>
            <a:picLocks noChangeAspect="1"/>
          </p:cNvPicPr>
          <p:nvPr/>
        </p:nvPicPr>
        <p:blipFill>
          <a:blip r:embed="rId3"/>
          <a:stretch>
            <a:fillRect/>
          </a:stretch>
        </p:blipFill>
        <p:spPr>
          <a:xfrm>
            <a:off x="230728" y="1082922"/>
            <a:ext cx="11730543" cy="4687710"/>
          </a:xfrm>
          <a:prstGeom prst="rect">
            <a:avLst/>
          </a:prstGeom>
        </p:spPr>
      </p:pic>
    </p:spTree>
    <p:extLst>
      <p:ext uri="{BB962C8B-B14F-4D97-AF65-F5344CB8AC3E}">
        <p14:creationId xmlns:p14="http://schemas.microsoft.com/office/powerpoint/2010/main" val="4240757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pic>
        <p:nvPicPr>
          <p:cNvPr id="2" name="Picture 1"/>
          <p:cNvPicPr>
            <a:picLocks noChangeAspect="1"/>
          </p:cNvPicPr>
          <p:nvPr/>
        </p:nvPicPr>
        <p:blipFill>
          <a:blip r:embed="rId3"/>
          <a:stretch>
            <a:fillRect/>
          </a:stretch>
        </p:blipFill>
        <p:spPr>
          <a:xfrm>
            <a:off x="3581400" y="130628"/>
            <a:ext cx="6898706" cy="6073548"/>
          </a:xfrm>
          <a:prstGeom prst="rect">
            <a:avLst/>
          </a:prstGeom>
        </p:spPr>
      </p:pic>
      <p:sp>
        <p:nvSpPr>
          <p:cNvPr id="3" name="Rectangle 2"/>
          <p:cNvSpPr/>
          <p:nvPr/>
        </p:nvSpPr>
        <p:spPr>
          <a:xfrm rot="5400000">
            <a:off x="-597118" y="3169851"/>
            <a:ext cx="6096000" cy="276999"/>
          </a:xfrm>
          <a:prstGeom prst="rect">
            <a:avLst/>
          </a:prstGeom>
        </p:spPr>
        <p:txBody>
          <a:bodyPr>
            <a:spAutoFit/>
          </a:bodyPr>
          <a:lstStyle/>
          <a:p>
            <a:r>
              <a:rPr lang="en-US" sz="1200"/>
              <a:t>https://docs.microsoft.com/en-us/azure/sql-database/sql-database-automatic-tuning</a:t>
            </a:r>
          </a:p>
        </p:txBody>
      </p:sp>
      <p:sp>
        <p:nvSpPr>
          <p:cNvPr id="6" name="Rounded Rectangle 5"/>
          <p:cNvSpPr/>
          <p:nvPr/>
        </p:nvSpPr>
        <p:spPr>
          <a:xfrm>
            <a:off x="548640" y="2730137"/>
            <a:ext cx="11338560" cy="2586446"/>
          </a:xfrm>
          <a:prstGeom prst="roundRect">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If CPU, Data IO, or Log IO is higher than 80% in the previous 30 minutes, the </a:t>
            </a:r>
            <a:r>
              <a:rPr lang="en-US" sz="2800" dirty="0">
                <a:solidFill>
                  <a:srgbClr val="FFFF00"/>
                </a:solidFill>
              </a:rPr>
              <a:t>create index recommendation is postponed</a:t>
            </a:r>
            <a:r>
              <a:rPr lang="en-US" sz="2800" dirty="0"/>
              <a:t>. If the available storage will be below 10% after the index is created, the </a:t>
            </a:r>
            <a:r>
              <a:rPr lang="en-US" sz="2800" dirty="0">
                <a:solidFill>
                  <a:srgbClr val="FFFF00"/>
                </a:solidFill>
              </a:rPr>
              <a:t>recommendation goes into an error state</a:t>
            </a:r>
            <a:r>
              <a:rPr lang="en-US" sz="2800" dirty="0"/>
              <a:t>. If, after a couple of days, automatic tuning still believes that the index would be beneficial, the </a:t>
            </a:r>
            <a:r>
              <a:rPr lang="en-US" sz="2800" dirty="0">
                <a:solidFill>
                  <a:srgbClr val="FFFF00"/>
                </a:solidFill>
              </a:rPr>
              <a:t>process starts again</a:t>
            </a:r>
            <a:r>
              <a:rPr lang="en-US" sz="2800" dirty="0"/>
              <a:t>.</a:t>
            </a:r>
          </a:p>
        </p:txBody>
      </p:sp>
      <p:sp>
        <p:nvSpPr>
          <p:cNvPr id="7" name="Footer Placeholder 4"/>
          <p:cNvSpPr>
            <a:spLocks noGrp="1"/>
          </p:cNvSpPr>
          <p:nvPr>
            <p:ph type="ftr" sz="quarter" idx="3"/>
          </p:nvPr>
        </p:nvSpPr>
        <p:spPr>
          <a:xfrm>
            <a:off x="5288437" y="6356350"/>
            <a:ext cx="6065363" cy="365125"/>
          </a:xfrm>
        </p:spPr>
        <p:txBody>
          <a:bodyPr/>
          <a:lstStyle/>
          <a:p>
            <a:r>
              <a:rPr lang="en-US" dirty="0"/>
              <a:t>SqlWorldWide.com                                                                                                         @</a:t>
            </a:r>
            <a:r>
              <a:rPr lang="en-US" dirty="0" err="1"/>
              <a:t>SqlWorldWide</a:t>
            </a:r>
            <a:endParaRPr lang="en-US" dirty="0"/>
          </a:p>
        </p:txBody>
      </p:sp>
    </p:spTree>
    <p:extLst>
      <p:ext uri="{BB962C8B-B14F-4D97-AF65-F5344CB8AC3E}">
        <p14:creationId xmlns:p14="http://schemas.microsoft.com/office/powerpoint/2010/main" val="318953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6" name="Rectangle 5"/>
          <p:cNvSpPr/>
          <p:nvPr/>
        </p:nvSpPr>
        <p:spPr>
          <a:xfrm>
            <a:off x="853597" y="2435384"/>
            <a:ext cx="4434840" cy="2982436"/>
          </a:xfrm>
          <a:prstGeom prst="rect">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solidFill>
                  <a:schemeClr val="bg1"/>
                </a:solidFill>
              </a:rPr>
              <a:t>How about Network?</a:t>
            </a:r>
          </a:p>
        </p:txBody>
      </p:sp>
      <p:pic>
        <p:nvPicPr>
          <p:cNvPr id="9" name="Content Placeholder 8"/>
          <p:cNvPicPr>
            <a:picLocks noGrp="1" noChangeAspect="1"/>
          </p:cNvPicPr>
          <p:nvPr>
            <p:ph idx="1"/>
          </p:nvPr>
        </p:nvPicPr>
        <p:blipFill>
          <a:blip r:embed="rId2"/>
          <a:stretch>
            <a:fillRect/>
          </a:stretch>
        </p:blipFill>
        <p:spPr>
          <a:xfrm>
            <a:off x="6511289" y="2435384"/>
            <a:ext cx="3515529" cy="2982436"/>
          </a:xfrm>
          <a:prstGeom prst="rect">
            <a:avLst/>
          </a:prstGeom>
        </p:spPr>
      </p:pic>
      <p:sp>
        <p:nvSpPr>
          <p:cNvPr id="10" name="Title 5"/>
          <p:cNvSpPr>
            <a:spLocks noGrp="1"/>
          </p:cNvSpPr>
          <p:nvPr>
            <p:ph type="title"/>
          </p:nvPr>
        </p:nvSpPr>
        <p:spPr>
          <a:xfrm>
            <a:off x="838200" y="365125"/>
            <a:ext cx="10515600" cy="640080"/>
          </a:xfrm>
          <a:solidFill>
            <a:schemeClr val="tx1"/>
          </a:solidFill>
        </p:spPr>
        <p:txBody>
          <a:bodyPr>
            <a:normAutofit fontScale="90000"/>
          </a:bodyPr>
          <a:lstStyle/>
          <a:p>
            <a:r>
              <a:rPr lang="en-US" sz="6000" b="1">
                <a:solidFill>
                  <a:schemeClr val="bg1"/>
                </a:solidFill>
              </a:rPr>
              <a:t>Everything Is Slow!</a:t>
            </a:r>
          </a:p>
        </p:txBody>
      </p:sp>
      <p:sp>
        <p:nvSpPr>
          <p:cNvPr id="7" name="Rectangle 6"/>
          <p:cNvSpPr/>
          <p:nvPr/>
        </p:nvSpPr>
        <p:spPr>
          <a:xfrm>
            <a:off x="6511289" y="5671641"/>
            <a:ext cx="6096000" cy="215444"/>
          </a:xfrm>
          <a:prstGeom prst="rect">
            <a:avLst/>
          </a:prstGeom>
        </p:spPr>
        <p:txBody>
          <a:bodyPr>
            <a:spAutoFit/>
          </a:bodyPr>
          <a:lstStyle/>
          <a:p>
            <a:r>
              <a:rPr lang="en-US" sz="800"/>
              <a:t>https://www.business2community.com/strategy/means-business-0722156</a:t>
            </a:r>
          </a:p>
        </p:txBody>
      </p:sp>
    </p:spTree>
    <p:extLst>
      <p:ext uri="{BB962C8B-B14F-4D97-AF65-F5344CB8AC3E}">
        <p14:creationId xmlns:p14="http://schemas.microsoft.com/office/powerpoint/2010/main" val="185527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noChangeAspect="1"/>
          </p:cNvPicPr>
          <p:nvPr/>
        </p:nvPicPr>
        <p:blipFill>
          <a:blip r:embed="rId2"/>
          <a:stretch>
            <a:fillRect/>
          </a:stretch>
        </p:blipFill>
        <p:spPr>
          <a:xfrm>
            <a:off x="4188551" y="857793"/>
            <a:ext cx="7442227" cy="4210595"/>
          </a:xfrm>
          <a:prstGeom prst="rect">
            <a:avLst/>
          </a:prstGeom>
        </p:spPr>
      </p:pic>
      <p:sp>
        <p:nvSpPr>
          <p:cNvPr id="8" name="Rectangle 7"/>
          <p:cNvSpPr/>
          <p:nvPr/>
        </p:nvSpPr>
        <p:spPr>
          <a:xfrm>
            <a:off x="533400" y="857793"/>
            <a:ext cx="2915194" cy="1938992"/>
          </a:xfrm>
          <a:prstGeom prst="rect">
            <a:avLst/>
          </a:prstGeom>
        </p:spPr>
        <p:txBody>
          <a:bodyPr wrap="square">
            <a:spAutoFit/>
          </a:bodyPr>
          <a:lstStyle/>
          <a:p>
            <a:r>
              <a:rPr lang="en-US" sz="2400">
                <a:hlinkClick r:id="rId3"/>
              </a:rPr>
              <a:t>For an overview of how automatic tuning works and for typical usage scenarios, see the embedded video</a:t>
            </a:r>
            <a:endParaRPr lang="en-US" sz="2400"/>
          </a:p>
        </p:txBody>
      </p:sp>
    </p:spTree>
    <p:extLst>
      <p:ext uri="{BB962C8B-B14F-4D97-AF65-F5344CB8AC3E}">
        <p14:creationId xmlns:p14="http://schemas.microsoft.com/office/powerpoint/2010/main" val="1132126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3" name="Picture 2"/>
          <p:cNvPicPr>
            <a:picLocks/>
          </p:cNvPicPr>
          <p:nvPr/>
        </p:nvPicPr>
        <p:blipFill>
          <a:blip r:embed="rId2"/>
          <a:stretch>
            <a:fillRect/>
          </a:stretch>
        </p:blipFill>
        <p:spPr>
          <a:xfrm>
            <a:off x="663212" y="882287"/>
            <a:ext cx="3657600" cy="548640"/>
          </a:xfrm>
          <a:prstGeom prst="rect">
            <a:avLst/>
          </a:prstGeom>
        </p:spPr>
      </p:pic>
      <p:pic>
        <p:nvPicPr>
          <p:cNvPr id="13" name="Picture 12"/>
          <p:cNvPicPr>
            <a:picLocks noChangeAspect="1"/>
          </p:cNvPicPr>
          <p:nvPr/>
        </p:nvPicPr>
        <p:blipFill>
          <a:blip r:embed="rId3"/>
          <a:stretch>
            <a:fillRect/>
          </a:stretch>
        </p:blipFill>
        <p:spPr>
          <a:xfrm>
            <a:off x="663212" y="3607299"/>
            <a:ext cx="3657600" cy="1892320"/>
          </a:xfrm>
          <a:prstGeom prst="rect">
            <a:avLst/>
          </a:prstGeom>
        </p:spPr>
      </p:pic>
      <p:sp>
        <p:nvSpPr>
          <p:cNvPr id="14" name="Rectangle 13"/>
          <p:cNvSpPr/>
          <p:nvPr/>
        </p:nvSpPr>
        <p:spPr>
          <a:xfrm>
            <a:off x="5288437" y="3607299"/>
            <a:ext cx="2279278" cy="369332"/>
          </a:xfrm>
          <a:prstGeom prst="rect">
            <a:avLst/>
          </a:prstGeom>
        </p:spPr>
        <p:txBody>
          <a:bodyPr wrap="none">
            <a:spAutoFit/>
          </a:bodyPr>
          <a:lstStyle/>
          <a:p>
            <a:r>
              <a:rPr lang="en-US" dirty="0">
                <a:solidFill>
                  <a:srgbClr val="000000"/>
                </a:solidFill>
                <a:latin typeface="SegoeUI"/>
              </a:rPr>
              <a:t>Azure SQL Analytics</a:t>
            </a:r>
            <a:endParaRPr lang="en-US" b="0" i="0" dirty="0">
              <a:solidFill>
                <a:srgbClr val="000000"/>
              </a:solidFill>
              <a:effectLst/>
              <a:latin typeface="SegoeUI"/>
            </a:endParaRPr>
          </a:p>
        </p:txBody>
      </p:sp>
      <p:pic>
        <p:nvPicPr>
          <p:cNvPr id="15" name="Picture 14"/>
          <p:cNvPicPr>
            <a:picLocks noChangeAspect="1"/>
          </p:cNvPicPr>
          <p:nvPr/>
        </p:nvPicPr>
        <p:blipFill>
          <a:blip r:embed="rId4"/>
          <a:stretch>
            <a:fillRect/>
          </a:stretch>
        </p:blipFill>
        <p:spPr>
          <a:xfrm>
            <a:off x="7744765" y="3613808"/>
            <a:ext cx="1581150" cy="1590675"/>
          </a:xfrm>
          <a:prstGeom prst="rect">
            <a:avLst/>
          </a:prstGeom>
        </p:spPr>
      </p:pic>
      <p:sp>
        <p:nvSpPr>
          <p:cNvPr id="16" name="Rectangle 15"/>
          <p:cNvSpPr/>
          <p:nvPr/>
        </p:nvSpPr>
        <p:spPr>
          <a:xfrm>
            <a:off x="5288437" y="1196851"/>
            <a:ext cx="1967270" cy="369332"/>
          </a:xfrm>
          <a:prstGeom prst="rect">
            <a:avLst/>
          </a:prstGeom>
        </p:spPr>
        <p:txBody>
          <a:bodyPr wrap="none">
            <a:spAutoFit/>
          </a:bodyPr>
          <a:lstStyle/>
          <a:p>
            <a:r>
              <a:rPr lang="en-US" dirty="0">
                <a:solidFill>
                  <a:srgbClr val="000000"/>
                </a:solidFill>
                <a:latin typeface="SegoeUI"/>
              </a:rPr>
              <a:t>Automatic Tuning</a:t>
            </a:r>
          </a:p>
        </p:txBody>
      </p:sp>
      <p:pic>
        <p:nvPicPr>
          <p:cNvPr id="17" name="Picture 16"/>
          <p:cNvPicPr>
            <a:picLocks noChangeAspect="1"/>
          </p:cNvPicPr>
          <p:nvPr/>
        </p:nvPicPr>
        <p:blipFill>
          <a:blip r:embed="rId5"/>
          <a:stretch>
            <a:fillRect/>
          </a:stretch>
        </p:blipFill>
        <p:spPr>
          <a:xfrm>
            <a:off x="7754875" y="1196851"/>
            <a:ext cx="1487620" cy="1554480"/>
          </a:xfrm>
          <a:prstGeom prst="rect">
            <a:avLst/>
          </a:prstGeom>
        </p:spPr>
      </p:pic>
      <p:pic>
        <p:nvPicPr>
          <p:cNvPr id="6" name="Picture 5">
            <a:extLst>
              <a:ext uri="{FF2B5EF4-FFF2-40B4-BE49-F238E27FC236}">
                <a16:creationId xmlns:a16="http://schemas.microsoft.com/office/drawing/2014/main" id="{7579D06D-A335-4FCF-A538-6622C3BAAA18}"/>
              </a:ext>
            </a:extLst>
          </p:cNvPr>
          <p:cNvPicPr>
            <a:picLocks noChangeAspect="1"/>
          </p:cNvPicPr>
          <p:nvPr/>
        </p:nvPicPr>
        <p:blipFill>
          <a:blip r:embed="rId6"/>
          <a:stretch>
            <a:fillRect/>
          </a:stretch>
        </p:blipFill>
        <p:spPr>
          <a:xfrm>
            <a:off x="663212" y="1827207"/>
            <a:ext cx="3773914" cy="1423494"/>
          </a:xfrm>
          <a:prstGeom prst="rect">
            <a:avLst/>
          </a:prstGeom>
        </p:spPr>
      </p:pic>
      <p:pic>
        <p:nvPicPr>
          <p:cNvPr id="11" name="Picture 10">
            <a:extLst>
              <a:ext uri="{FF2B5EF4-FFF2-40B4-BE49-F238E27FC236}">
                <a16:creationId xmlns:a16="http://schemas.microsoft.com/office/drawing/2014/main" id="{D8E6F51B-88E8-4160-A6BF-0D77E0FD59B0}"/>
              </a:ext>
            </a:extLst>
          </p:cNvPr>
          <p:cNvPicPr>
            <a:picLocks noChangeAspect="1"/>
          </p:cNvPicPr>
          <p:nvPr/>
        </p:nvPicPr>
        <p:blipFill>
          <a:blip r:embed="rId7"/>
          <a:stretch>
            <a:fillRect/>
          </a:stretch>
        </p:blipFill>
        <p:spPr>
          <a:xfrm>
            <a:off x="3998891" y="1566183"/>
            <a:ext cx="1164437" cy="1316850"/>
          </a:xfrm>
          <a:prstGeom prst="rect">
            <a:avLst/>
          </a:prstGeom>
          <a:noFill/>
          <a:effectLst>
            <a:outerShdw blurRad="50800" dist="50800" dir="5400000" algn="ctr" rotWithShape="0">
              <a:schemeClr val="bg1"/>
            </a:outerShdw>
          </a:effectLst>
        </p:spPr>
      </p:pic>
      <p:pic>
        <p:nvPicPr>
          <p:cNvPr id="12" name="Picture 11">
            <a:extLst>
              <a:ext uri="{FF2B5EF4-FFF2-40B4-BE49-F238E27FC236}">
                <a16:creationId xmlns:a16="http://schemas.microsoft.com/office/drawing/2014/main" id="{7620912C-D7E9-4900-9243-4FFEB4AC937E}"/>
              </a:ext>
            </a:extLst>
          </p:cNvPr>
          <p:cNvPicPr>
            <a:picLocks noChangeAspect="1"/>
          </p:cNvPicPr>
          <p:nvPr/>
        </p:nvPicPr>
        <p:blipFill>
          <a:blip r:embed="rId7"/>
          <a:stretch>
            <a:fillRect/>
          </a:stretch>
        </p:blipFill>
        <p:spPr>
          <a:xfrm>
            <a:off x="4124000" y="3811648"/>
            <a:ext cx="1164437" cy="1316850"/>
          </a:xfrm>
          <a:prstGeom prst="rect">
            <a:avLst/>
          </a:prstGeom>
          <a:noFill/>
          <a:effectLst>
            <a:outerShdw blurRad="50800" dist="50800" dir="5400000" algn="ctr" rotWithShape="0">
              <a:schemeClr val="bg1"/>
            </a:outerShdw>
          </a:effectLst>
        </p:spPr>
      </p:pic>
      <p:pic>
        <p:nvPicPr>
          <p:cNvPr id="18" name="Picture 17">
            <a:extLst>
              <a:ext uri="{FF2B5EF4-FFF2-40B4-BE49-F238E27FC236}">
                <a16:creationId xmlns:a16="http://schemas.microsoft.com/office/drawing/2014/main" id="{C53FF2D3-39D3-464A-AC23-EF4DC7C19527}"/>
              </a:ext>
            </a:extLst>
          </p:cNvPr>
          <p:cNvPicPr>
            <a:picLocks noChangeAspect="1"/>
          </p:cNvPicPr>
          <p:nvPr/>
        </p:nvPicPr>
        <p:blipFill>
          <a:blip r:embed="rId7"/>
          <a:stretch>
            <a:fillRect/>
          </a:stretch>
        </p:blipFill>
        <p:spPr>
          <a:xfrm>
            <a:off x="9425657" y="1434481"/>
            <a:ext cx="1164437" cy="1316850"/>
          </a:xfrm>
          <a:prstGeom prst="rect">
            <a:avLst/>
          </a:prstGeom>
          <a:noFill/>
          <a:effectLst>
            <a:outerShdw blurRad="50800" dist="50800" dir="5400000" algn="ctr" rotWithShape="0">
              <a:schemeClr val="bg1"/>
            </a:outerShdw>
          </a:effectLst>
        </p:spPr>
      </p:pic>
    </p:spTree>
    <p:extLst>
      <p:ext uri="{BB962C8B-B14F-4D97-AF65-F5344CB8AC3E}">
        <p14:creationId xmlns:p14="http://schemas.microsoft.com/office/powerpoint/2010/main" val="260322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8200" y="1099457"/>
            <a:ext cx="10515600" cy="5077506"/>
          </a:xfrm>
        </p:spPr>
        <p:txBody>
          <a:bodyPr>
            <a:noAutofit/>
          </a:bodyPr>
          <a:lstStyle/>
          <a:p>
            <a:r>
              <a:rPr lang="en-US" sz="4400" dirty="0">
                <a:solidFill>
                  <a:srgbClr val="0070C0"/>
                </a:solidFill>
              </a:rPr>
              <a:t>Proactive monitoring</a:t>
            </a:r>
          </a:p>
          <a:p>
            <a:r>
              <a:rPr lang="en-US" sz="4400" dirty="0">
                <a:solidFill>
                  <a:srgbClr val="0070C0"/>
                </a:solidFill>
              </a:rPr>
              <a:t>Early detection of performance degradation</a:t>
            </a:r>
          </a:p>
          <a:p>
            <a:r>
              <a:rPr lang="en-US" sz="4400" dirty="0">
                <a:solidFill>
                  <a:srgbClr val="0070C0"/>
                </a:solidFill>
              </a:rPr>
              <a:t>Root cause analysis </a:t>
            </a:r>
          </a:p>
          <a:p>
            <a:r>
              <a:rPr lang="en-US" sz="4400" dirty="0">
                <a:solidFill>
                  <a:srgbClr val="0070C0"/>
                </a:solidFill>
              </a:rPr>
              <a:t>Performance improvement recommendations</a:t>
            </a:r>
          </a:p>
          <a:p>
            <a:r>
              <a:rPr lang="en-US" sz="4400" dirty="0">
                <a:solidFill>
                  <a:srgbClr val="0070C0"/>
                </a:solidFill>
              </a:rPr>
              <a:t>Scale out deployment</a:t>
            </a:r>
          </a:p>
          <a:p>
            <a:r>
              <a:rPr lang="en-US" sz="4400" dirty="0">
                <a:solidFill>
                  <a:srgbClr val="0070C0"/>
                </a:solidFill>
              </a:rPr>
              <a:t>Positive impact to DevOps resources</a:t>
            </a:r>
          </a:p>
          <a:p>
            <a:endParaRPr lang="en-US" sz="4000" dirty="0"/>
          </a:p>
          <a:p>
            <a:endParaRPr lang="en-US" sz="4000" dirty="0"/>
          </a:p>
        </p:txBody>
      </p:sp>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8" name="Title 5"/>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What Can Intelligent Insight do For You?</a:t>
            </a:r>
          </a:p>
        </p:txBody>
      </p:sp>
    </p:spTree>
    <p:extLst>
      <p:ext uri="{BB962C8B-B14F-4D97-AF65-F5344CB8AC3E}">
        <p14:creationId xmlns:p14="http://schemas.microsoft.com/office/powerpoint/2010/main" val="2617865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pic>
        <p:nvPicPr>
          <p:cNvPr id="8" name="Picture 7"/>
          <p:cNvPicPr>
            <a:picLocks/>
          </p:cNvPicPr>
          <p:nvPr/>
        </p:nvPicPr>
        <p:blipFill>
          <a:blip r:embed="rId3"/>
          <a:stretch>
            <a:fillRect/>
          </a:stretch>
        </p:blipFill>
        <p:spPr>
          <a:xfrm>
            <a:off x="841248" y="1124712"/>
            <a:ext cx="10515600" cy="5029200"/>
          </a:xfrm>
          <a:prstGeom prst="rect">
            <a:avLst/>
          </a:prstGeom>
        </p:spPr>
      </p:pic>
      <p:sp>
        <p:nvSpPr>
          <p:cNvPr id="9" name="Rectangle 8"/>
          <p:cNvSpPr/>
          <p:nvPr/>
        </p:nvSpPr>
        <p:spPr>
          <a:xfrm>
            <a:off x="838200" y="5987018"/>
            <a:ext cx="6096000" cy="215444"/>
          </a:xfrm>
          <a:prstGeom prst="rect">
            <a:avLst/>
          </a:prstGeom>
        </p:spPr>
        <p:txBody>
          <a:bodyPr>
            <a:spAutoFit/>
          </a:bodyPr>
          <a:lstStyle/>
          <a:p>
            <a:r>
              <a:rPr lang="en-US" sz="800"/>
              <a:t>https://docs.microsoft.com/en-us/azure/sql-database/sql-database-metrics-diag-logging</a:t>
            </a:r>
          </a:p>
        </p:txBody>
      </p:sp>
      <p:pic>
        <p:nvPicPr>
          <p:cNvPr id="25604" name="Picture 4" descr="Image result for preferr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1096" y="2815917"/>
            <a:ext cx="3386545" cy="3386545"/>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9027859" y="1474088"/>
            <a:ext cx="2513018" cy="1341829"/>
          </a:xfrm>
          <a:prstGeom prst="roundRect">
            <a:avLst/>
          </a:prstGeom>
          <a:solidFill>
            <a:schemeClr val="accent1">
              <a:alpha val="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4"/>
          <p:cNvSpPr>
            <a:spLocks noGrp="1"/>
          </p:cNvSpPr>
          <p:nvPr>
            <p:ph type="ftr" sz="quarter" idx="3"/>
          </p:nvPr>
        </p:nvSpPr>
        <p:spPr>
          <a:xfrm>
            <a:off x="5288437" y="6356350"/>
            <a:ext cx="6065363" cy="365125"/>
          </a:xfrm>
        </p:spPr>
        <p:txBody>
          <a:bodyPr/>
          <a:lstStyle/>
          <a:p>
            <a:r>
              <a:rPr lang="en-US" dirty="0"/>
              <a:t>SqlWorldWide.com                                                                                                         @</a:t>
            </a:r>
            <a:r>
              <a:rPr lang="en-US" dirty="0" err="1"/>
              <a:t>SqlWorldWide</a:t>
            </a:r>
            <a:endParaRPr lang="en-US" dirty="0"/>
          </a:p>
        </p:txBody>
      </p:sp>
    </p:spTree>
    <p:extLst>
      <p:ext uri="{BB962C8B-B14F-4D97-AF65-F5344CB8AC3E}">
        <p14:creationId xmlns:p14="http://schemas.microsoft.com/office/powerpoint/2010/main" val="254885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3" name="Rectangle 2"/>
          <p:cNvSpPr/>
          <p:nvPr/>
        </p:nvSpPr>
        <p:spPr>
          <a:xfrm>
            <a:off x="312651" y="6079351"/>
            <a:ext cx="6096000" cy="276999"/>
          </a:xfrm>
          <a:prstGeom prst="rect">
            <a:avLst/>
          </a:prstGeom>
        </p:spPr>
        <p:txBody>
          <a:bodyPr>
            <a:spAutoFit/>
          </a:bodyPr>
          <a:lstStyle/>
          <a:p>
            <a:r>
              <a:rPr lang="en-US" sz="1200" dirty="0"/>
              <a:t>https://docs.microsoft.com/en-us/azure/sql-database/sql-database-intelligent-insights</a:t>
            </a:r>
          </a:p>
        </p:txBody>
      </p:sp>
      <p:pic>
        <p:nvPicPr>
          <p:cNvPr id="6" name="Picture 5"/>
          <p:cNvPicPr>
            <a:picLocks noChangeAspect="1"/>
          </p:cNvPicPr>
          <p:nvPr/>
        </p:nvPicPr>
        <p:blipFill>
          <a:blip r:embed="rId3"/>
          <a:stretch>
            <a:fillRect/>
          </a:stretch>
        </p:blipFill>
        <p:spPr>
          <a:xfrm>
            <a:off x="183574" y="176646"/>
            <a:ext cx="5385954" cy="5926835"/>
          </a:xfrm>
          <a:prstGeom prst="rect">
            <a:avLst/>
          </a:prstGeom>
        </p:spPr>
      </p:pic>
      <p:graphicFrame>
        <p:nvGraphicFramePr>
          <p:cNvPr id="2" name="Diagram 1"/>
          <p:cNvGraphicFramePr/>
          <p:nvPr>
            <p:extLst>
              <p:ext uri="{D42A27DB-BD31-4B8C-83A1-F6EECF244321}">
                <p14:modId xmlns:p14="http://schemas.microsoft.com/office/powerpoint/2010/main" val="4024656030"/>
              </p:ext>
            </p:extLst>
          </p:nvPr>
        </p:nvGraphicFramePr>
        <p:xfrm>
          <a:off x="6096000" y="1710651"/>
          <a:ext cx="5494482" cy="34366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Footer Placeholder 4"/>
          <p:cNvSpPr>
            <a:spLocks noGrp="1"/>
          </p:cNvSpPr>
          <p:nvPr>
            <p:ph type="ftr" sz="quarter" idx="3"/>
          </p:nvPr>
        </p:nvSpPr>
        <p:spPr>
          <a:xfrm>
            <a:off x="5288437" y="6356350"/>
            <a:ext cx="6065363" cy="365125"/>
          </a:xfrm>
        </p:spPr>
        <p:txBody>
          <a:bodyPr/>
          <a:lstStyle/>
          <a:p>
            <a:r>
              <a:rPr lang="en-US" dirty="0"/>
              <a:t>SqlWorldWide.com                                                                                                         @</a:t>
            </a:r>
            <a:r>
              <a:rPr lang="en-US" dirty="0" err="1"/>
              <a:t>SqlWorldWide</a:t>
            </a:r>
            <a:endParaRPr lang="en-US" dirty="0"/>
          </a:p>
        </p:txBody>
      </p:sp>
    </p:spTree>
    <p:extLst>
      <p:ext uri="{BB962C8B-B14F-4D97-AF65-F5344CB8AC3E}">
        <p14:creationId xmlns:p14="http://schemas.microsoft.com/office/powerpoint/2010/main" val="22459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noChangeAspect="1"/>
          </p:cNvPicPr>
          <p:nvPr/>
        </p:nvPicPr>
        <p:blipFill>
          <a:blip r:embed="rId3"/>
          <a:stretch>
            <a:fillRect/>
          </a:stretch>
        </p:blipFill>
        <p:spPr>
          <a:xfrm>
            <a:off x="4511040" y="2240280"/>
            <a:ext cx="3169920" cy="2377440"/>
          </a:xfrm>
          <a:prstGeom prst="rect">
            <a:avLst/>
          </a:prstGeom>
        </p:spPr>
      </p:pic>
      <p:sp>
        <p:nvSpPr>
          <p:cNvPr id="7" name="Oval 6"/>
          <p:cNvSpPr/>
          <p:nvPr/>
        </p:nvSpPr>
        <p:spPr>
          <a:xfrm>
            <a:off x="1558636" y="446809"/>
            <a:ext cx="2234046" cy="12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Reaching Resource Limit</a:t>
            </a:r>
          </a:p>
        </p:txBody>
      </p:sp>
      <p:sp>
        <p:nvSpPr>
          <p:cNvPr id="8" name="Oval 7"/>
          <p:cNvSpPr/>
          <p:nvPr/>
        </p:nvSpPr>
        <p:spPr>
          <a:xfrm>
            <a:off x="1287290" y="1842340"/>
            <a:ext cx="2234046" cy="12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Workload Increase</a:t>
            </a:r>
          </a:p>
        </p:txBody>
      </p:sp>
      <p:sp>
        <p:nvSpPr>
          <p:cNvPr id="9" name="Oval 8"/>
          <p:cNvSpPr/>
          <p:nvPr/>
        </p:nvSpPr>
        <p:spPr>
          <a:xfrm>
            <a:off x="8321118" y="446809"/>
            <a:ext cx="2234046" cy="12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Pressure</a:t>
            </a:r>
          </a:p>
        </p:txBody>
      </p:sp>
      <p:sp>
        <p:nvSpPr>
          <p:cNvPr id="10" name="Oval 9"/>
          <p:cNvSpPr/>
          <p:nvPr/>
        </p:nvSpPr>
        <p:spPr>
          <a:xfrm>
            <a:off x="5815076" y="4853189"/>
            <a:ext cx="2234046" cy="12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Locking</a:t>
            </a:r>
          </a:p>
        </p:txBody>
      </p:sp>
      <p:sp>
        <p:nvSpPr>
          <p:cNvPr id="11" name="Oval 10"/>
          <p:cNvSpPr/>
          <p:nvPr/>
        </p:nvSpPr>
        <p:spPr>
          <a:xfrm>
            <a:off x="838200" y="3983874"/>
            <a:ext cx="2234046" cy="12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Increased </a:t>
            </a:r>
            <a:r>
              <a:rPr lang="en-US" dirty="0" err="1"/>
              <a:t>Maxdop</a:t>
            </a:r>
            <a:endParaRPr lang="en-US" dirty="0"/>
          </a:p>
        </p:txBody>
      </p:sp>
      <p:sp>
        <p:nvSpPr>
          <p:cNvPr id="12" name="Oval 11"/>
          <p:cNvSpPr/>
          <p:nvPr/>
        </p:nvSpPr>
        <p:spPr>
          <a:xfrm>
            <a:off x="4978977" y="607464"/>
            <a:ext cx="2234046" cy="12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Pagelatch</a:t>
            </a:r>
            <a:endParaRPr lang="en-US" dirty="0"/>
          </a:p>
          <a:p>
            <a:pPr algn="ctr"/>
            <a:r>
              <a:rPr lang="en-US" dirty="0"/>
              <a:t>Contention</a:t>
            </a:r>
          </a:p>
        </p:txBody>
      </p:sp>
      <p:sp>
        <p:nvSpPr>
          <p:cNvPr id="13" name="Oval 12"/>
          <p:cNvSpPr/>
          <p:nvPr/>
        </p:nvSpPr>
        <p:spPr>
          <a:xfrm>
            <a:off x="9477538" y="3566700"/>
            <a:ext cx="2234046" cy="12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Query</a:t>
            </a:r>
          </a:p>
        </p:txBody>
      </p:sp>
      <p:sp>
        <p:nvSpPr>
          <p:cNvPr id="15" name="Oval 14"/>
          <p:cNvSpPr/>
          <p:nvPr/>
        </p:nvSpPr>
        <p:spPr>
          <a:xfrm>
            <a:off x="9021224" y="1949970"/>
            <a:ext cx="2234046" cy="12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TempbDB</a:t>
            </a:r>
            <a:r>
              <a:rPr lang="en-US" dirty="0"/>
              <a:t> Contention</a:t>
            </a:r>
          </a:p>
        </p:txBody>
      </p:sp>
      <p:sp>
        <p:nvSpPr>
          <p:cNvPr id="18" name="Oval 17"/>
          <p:cNvSpPr/>
          <p:nvPr/>
        </p:nvSpPr>
        <p:spPr>
          <a:xfrm>
            <a:off x="8577817" y="5031797"/>
            <a:ext cx="2234046" cy="12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Regression</a:t>
            </a:r>
          </a:p>
        </p:txBody>
      </p:sp>
      <p:sp>
        <p:nvSpPr>
          <p:cNvPr id="20" name="Rectangle 19"/>
          <p:cNvSpPr/>
          <p:nvPr/>
        </p:nvSpPr>
        <p:spPr>
          <a:xfrm>
            <a:off x="1491906" y="2932266"/>
            <a:ext cx="8646341" cy="830997"/>
          </a:xfrm>
          <a:prstGeom prst="rect">
            <a:avLst/>
          </a:prstGeom>
        </p:spPr>
        <p:txBody>
          <a:bodyPr wrap="none">
            <a:spAutoFit/>
          </a:bodyPr>
          <a:lstStyle/>
          <a:p>
            <a:pPr lvl="0">
              <a:defRPr/>
            </a:pPr>
            <a:r>
              <a:rPr lang="en-US" sz="4800" b="1" dirty="0">
                <a:solidFill>
                  <a:srgbClr val="FF0000"/>
                </a:solidFill>
              </a:rPr>
              <a:t>Detectable Performance Patterns</a:t>
            </a:r>
          </a:p>
        </p:txBody>
      </p:sp>
      <p:sp>
        <p:nvSpPr>
          <p:cNvPr id="21" name="Oval 20"/>
          <p:cNvSpPr/>
          <p:nvPr/>
        </p:nvSpPr>
        <p:spPr>
          <a:xfrm>
            <a:off x="2483918" y="5031797"/>
            <a:ext cx="2234046" cy="12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Increased Wait Statistics</a:t>
            </a:r>
          </a:p>
        </p:txBody>
      </p:sp>
    </p:spTree>
    <p:extLst>
      <p:ext uri="{BB962C8B-B14F-4D97-AF65-F5344CB8AC3E}">
        <p14:creationId xmlns:p14="http://schemas.microsoft.com/office/powerpoint/2010/main" val="20085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7" name="Picture 6"/>
          <p:cNvPicPr>
            <a:picLocks noChangeAspect="1"/>
          </p:cNvPicPr>
          <p:nvPr/>
        </p:nvPicPr>
        <p:blipFill>
          <a:blip r:embed="rId3"/>
          <a:stretch>
            <a:fillRect/>
          </a:stretch>
        </p:blipFill>
        <p:spPr>
          <a:xfrm>
            <a:off x="761206" y="640080"/>
            <a:ext cx="10669589" cy="5577840"/>
          </a:xfrm>
          <a:prstGeom prst="rect">
            <a:avLst/>
          </a:prstGeom>
        </p:spPr>
      </p:pic>
    </p:spTree>
    <p:extLst>
      <p:ext uri="{BB962C8B-B14F-4D97-AF65-F5344CB8AC3E}">
        <p14:creationId xmlns:p14="http://schemas.microsoft.com/office/powerpoint/2010/main" val="2245085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pic>
        <p:nvPicPr>
          <p:cNvPr id="2" name="Picture 1"/>
          <p:cNvPicPr>
            <a:picLocks noChangeAspect="1"/>
          </p:cNvPicPr>
          <p:nvPr/>
        </p:nvPicPr>
        <p:blipFill>
          <a:blip r:embed="rId3"/>
          <a:stretch>
            <a:fillRect/>
          </a:stretch>
        </p:blipFill>
        <p:spPr>
          <a:xfrm>
            <a:off x="179343" y="1974351"/>
            <a:ext cx="3019425" cy="1866900"/>
          </a:xfrm>
          <a:prstGeom prst="rect">
            <a:avLst/>
          </a:prstGeom>
        </p:spPr>
      </p:pic>
      <p:pic>
        <p:nvPicPr>
          <p:cNvPr id="3" name="Picture 2"/>
          <p:cNvPicPr>
            <a:picLocks noChangeAspect="1"/>
          </p:cNvPicPr>
          <p:nvPr/>
        </p:nvPicPr>
        <p:blipFill>
          <a:blip r:embed="rId4"/>
          <a:stretch>
            <a:fillRect/>
          </a:stretch>
        </p:blipFill>
        <p:spPr>
          <a:xfrm>
            <a:off x="188868" y="202202"/>
            <a:ext cx="3009900" cy="1123950"/>
          </a:xfrm>
          <a:prstGeom prst="rect">
            <a:avLst/>
          </a:prstGeom>
        </p:spPr>
      </p:pic>
      <p:pic>
        <p:nvPicPr>
          <p:cNvPr id="7" name="Picture 6"/>
          <p:cNvPicPr>
            <a:picLocks noChangeAspect="1"/>
          </p:cNvPicPr>
          <p:nvPr/>
        </p:nvPicPr>
        <p:blipFill>
          <a:blip r:embed="rId5"/>
          <a:stretch>
            <a:fillRect/>
          </a:stretch>
        </p:blipFill>
        <p:spPr>
          <a:xfrm>
            <a:off x="4116432" y="202202"/>
            <a:ext cx="2737951" cy="3639049"/>
          </a:xfrm>
          <a:prstGeom prst="rect">
            <a:avLst/>
          </a:prstGeom>
        </p:spPr>
      </p:pic>
      <p:sp>
        <p:nvSpPr>
          <p:cNvPr id="10" name="Down Arrow 9"/>
          <p:cNvSpPr/>
          <p:nvPr/>
        </p:nvSpPr>
        <p:spPr>
          <a:xfrm>
            <a:off x="1666195" y="1326152"/>
            <a:ext cx="175668" cy="6481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3291840" y="2886891"/>
            <a:ext cx="73152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8287838" y="136072"/>
            <a:ext cx="3019425" cy="2085975"/>
          </a:xfrm>
          <a:prstGeom prst="rect">
            <a:avLst/>
          </a:prstGeom>
        </p:spPr>
      </p:pic>
      <p:pic>
        <p:nvPicPr>
          <p:cNvPr id="14" name="Picture 13"/>
          <p:cNvPicPr>
            <a:picLocks noChangeAspect="1"/>
          </p:cNvPicPr>
          <p:nvPr/>
        </p:nvPicPr>
        <p:blipFill>
          <a:blip r:embed="rId7"/>
          <a:stretch>
            <a:fillRect/>
          </a:stretch>
        </p:blipFill>
        <p:spPr>
          <a:xfrm>
            <a:off x="8482693" y="1853701"/>
            <a:ext cx="2824570" cy="485775"/>
          </a:xfrm>
          <a:prstGeom prst="rect">
            <a:avLst/>
          </a:prstGeom>
        </p:spPr>
      </p:pic>
      <p:pic>
        <p:nvPicPr>
          <p:cNvPr id="15" name="Picture 14"/>
          <p:cNvPicPr>
            <a:picLocks noChangeAspect="1"/>
          </p:cNvPicPr>
          <p:nvPr/>
        </p:nvPicPr>
        <p:blipFill>
          <a:blip r:embed="rId8"/>
          <a:stretch>
            <a:fillRect/>
          </a:stretch>
        </p:blipFill>
        <p:spPr>
          <a:xfrm>
            <a:off x="4173038" y="4057105"/>
            <a:ext cx="7134225" cy="2295525"/>
          </a:xfrm>
          <a:prstGeom prst="rect">
            <a:avLst/>
          </a:prstGeom>
        </p:spPr>
      </p:pic>
      <p:sp>
        <p:nvSpPr>
          <p:cNvPr id="16" name="Right Arrow 15"/>
          <p:cNvSpPr/>
          <p:nvPr/>
        </p:nvSpPr>
        <p:spPr>
          <a:xfrm>
            <a:off x="6947455" y="1326151"/>
            <a:ext cx="1340383" cy="215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9927770" y="2491376"/>
            <a:ext cx="182881" cy="15620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p:cNvSpPr>
            <a:spLocks noGrp="1"/>
          </p:cNvSpPr>
          <p:nvPr>
            <p:ph type="ftr" sz="quarter" idx="3"/>
          </p:nvPr>
        </p:nvSpPr>
        <p:spPr>
          <a:xfrm>
            <a:off x="5288437" y="6356350"/>
            <a:ext cx="6065363" cy="365125"/>
          </a:xfrm>
        </p:spPr>
        <p:txBody>
          <a:bodyPr/>
          <a:lstStyle/>
          <a:p>
            <a:r>
              <a:rPr lang="en-US" dirty="0"/>
              <a:t>SqlWorldWide.com                                                                                                         @</a:t>
            </a:r>
            <a:r>
              <a:rPr lang="en-US" dirty="0" err="1"/>
              <a:t>SqlWorldWide</a:t>
            </a:r>
            <a:endParaRPr lang="en-US" dirty="0"/>
          </a:p>
        </p:txBody>
      </p:sp>
      <p:sp>
        <p:nvSpPr>
          <p:cNvPr id="5" name="Rectangle 4">
            <a:extLst>
              <a:ext uri="{FF2B5EF4-FFF2-40B4-BE49-F238E27FC236}">
                <a16:creationId xmlns:a16="http://schemas.microsoft.com/office/drawing/2014/main" id="{1BAC2D34-8885-4976-B1C5-31EC8210AABE}"/>
              </a:ext>
            </a:extLst>
          </p:cNvPr>
          <p:cNvSpPr/>
          <p:nvPr/>
        </p:nvSpPr>
        <p:spPr>
          <a:xfrm>
            <a:off x="4318000" y="1656080"/>
            <a:ext cx="970437" cy="19762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051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noChangeAspect="1"/>
          </p:cNvPicPr>
          <p:nvPr/>
        </p:nvPicPr>
        <p:blipFill>
          <a:blip r:embed="rId2"/>
          <a:stretch>
            <a:fillRect/>
          </a:stretch>
        </p:blipFill>
        <p:spPr>
          <a:xfrm>
            <a:off x="160020" y="154577"/>
            <a:ext cx="2362200" cy="1219200"/>
          </a:xfrm>
          <a:prstGeom prst="rect">
            <a:avLst/>
          </a:prstGeom>
        </p:spPr>
      </p:pic>
      <p:pic>
        <p:nvPicPr>
          <p:cNvPr id="7" name="Picture 6"/>
          <p:cNvPicPr>
            <a:picLocks noChangeAspect="1"/>
          </p:cNvPicPr>
          <p:nvPr/>
        </p:nvPicPr>
        <p:blipFill>
          <a:blip r:embed="rId3"/>
          <a:stretch>
            <a:fillRect/>
          </a:stretch>
        </p:blipFill>
        <p:spPr>
          <a:xfrm>
            <a:off x="3581400" y="154577"/>
            <a:ext cx="2333625" cy="1552575"/>
          </a:xfrm>
          <a:prstGeom prst="rect">
            <a:avLst/>
          </a:prstGeom>
        </p:spPr>
      </p:pic>
      <p:pic>
        <p:nvPicPr>
          <p:cNvPr id="8" name="Picture 7"/>
          <p:cNvPicPr>
            <a:picLocks noChangeAspect="1"/>
          </p:cNvPicPr>
          <p:nvPr/>
        </p:nvPicPr>
        <p:blipFill>
          <a:blip r:embed="rId4"/>
          <a:stretch>
            <a:fillRect/>
          </a:stretch>
        </p:blipFill>
        <p:spPr>
          <a:xfrm>
            <a:off x="7580267" y="154577"/>
            <a:ext cx="2713265" cy="5475514"/>
          </a:xfrm>
          <a:prstGeom prst="rect">
            <a:avLst/>
          </a:prstGeom>
        </p:spPr>
      </p:pic>
      <p:pic>
        <p:nvPicPr>
          <p:cNvPr id="9" name="Picture 8"/>
          <p:cNvPicPr>
            <a:picLocks noChangeAspect="1"/>
          </p:cNvPicPr>
          <p:nvPr/>
        </p:nvPicPr>
        <p:blipFill>
          <a:blip r:embed="rId5"/>
          <a:stretch>
            <a:fillRect/>
          </a:stretch>
        </p:blipFill>
        <p:spPr>
          <a:xfrm>
            <a:off x="160020" y="3946525"/>
            <a:ext cx="6943725" cy="2076450"/>
          </a:xfrm>
          <a:prstGeom prst="rect">
            <a:avLst/>
          </a:prstGeom>
        </p:spPr>
      </p:pic>
      <p:sp>
        <p:nvSpPr>
          <p:cNvPr id="10" name="Right Arrow 9"/>
          <p:cNvSpPr/>
          <p:nvPr/>
        </p:nvSpPr>
        <p:spPr>
          <a:xfrm>
            <a:off x="2849880" y="747984"/>
            <a:ext cx="73152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6646545" y="747984"/>
            <a:ext cx="933722" cy="160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p:cNvSpPr/>
          <p:nvPr/>
        </p:nvSpPr>
        <p:spPr>
          <a:xfrm>
            <a:off x="7223760" y="4735287"/>
            <a:ext cx="356507" cy="18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538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F667F36-58D6-4E84-BF4F-BB33CE88CDC3}"/>
              </a:ext>
            </a:extLst>
          </p:cNvPr>
          <p:cNvSpPr>
            <a:spLocks noGrp="1"/>
          </p:cNvSpPr>
          <p:nvPr>
            <p:ph type="dt" sz="half" idx="10"/>
          </p:nvPr>
        </p:nvSpPr>
        <p:spPr>
          <a:xfrm>
            <a:off x="838200" y="6356350"/>
            <a:ext cx="2743200" cy="365125"/>
          </a:xfrm>
        </p:spPr>
        <p:txBody>
          <a:bodyPr/>
          <a:lstStyle/>
          <a:p>
            <a:fld id="{215CA72A-2B66-43B8-9275-59589D7FC934}" type="datetime1">
              <a:rPr lang="en-US" smtClean="0"/>
              <a:pPr/>
              <a:t>7/9/2019</a:t>
            </a:fld>
            <a:endParaRPr lang="en-US"/>
          </a:p>
        </p:txBody>
      </p:sp>
      <p:sp>
        <p:nvSpPr>
          <p:cNvPr id="5" name="Footer Placeholder 4">
            <a:extLst>
              <a:ext uri="{FF2B5EF4-FFF2-40B4-BE49-F238E27FC236}">
                <a16:creationId xmlns:a16="http://schemas.microsoft.com/office/drawing/2014/main" id="{E99DCB3B-5CEC-4A3B-BBD9-E5D896B90FC6}"/>
              </a:ext>
            </a:extLst>
          </p:cNvPr>
          <p:cNvSpPr>
            <a:spLocks noGrp="1"/>
          </p:cNvSpPr>
          <p:nvPr>
            <p:ph type="ftr" sz="quarter" idx="3"/>
          </p:nvPr>
        </p:nvSpPr>
        <p:spPr>
          <a:xfrm>
            <a:off x="5288437" y="6356350"/>
            <a:ext cx="6065363" cy="365125"/>
          </a:xfrm>
        </p:spPr>
        <p:txBody>
          <a:bodyPr/>
          <a:lstStyle/>
          <a:p>
            <a:r>
              <a:rPr lang="en-US"/>
              <a:t>SqlWorldWide.com                                                                                                        @</a:t>
            </a:r>
            <a:r>
              <a:rPr lang="en-US" dirty="0" err="1"/>
              <a:t>SqlWorldWide</a:t>
            </a:r>
            <a:endParaRPr lang="en-US" dirty="0"/>
          </a:p>
        </p:txBody>
      </p:sp>
      <p:pic>
        <p:nvPicPr>
          <p:cNvPr id="10" name="Picture 9">
            <a:extLst>
              <a:ext uri="{FF2B5EF4-FFF2-40B4-BE49-F238E27FC236}">
                <a16:creationId xmlns:a16="http://schemas.microsoft.com/office/drawing/2014/main" id="{C32A8FB3-F453-48C8-A477-E7DE18F09A59}"/>
              </a:ext>
            </a:extLst>
          </p:cNvPr>
          <p:cNvPicPr>
            <a:picLocks noChangeAspect="1"/>
          </p:cNvPicPr>
          <p:nvPr/>
        </p:nvPicPr>
        <p:blipFill>
          <a:blip r:embed="rId2"/>
          <a:stretch>
            <a:fillRect/>
          </a:stretch>
        </p:blipFill>
        <p:spPr>
          <a:xfrm>
            <a:off x="668930" y="424071"/>
            <a:ext cx="11198130" cy="5659378"/>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524583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dirty="0"/>
              <a:t>SqlWorldWide.com                                                                                                         @</a:t>
            </a:r>
            <a:r>
              <a:rPr lang="en-US" dirty="0" err="1"/>
              <a:t>SqlWorldWide</a:t>
            </a:r>
            <a:endParaRPr lang="en-US" dirty="0"/>
          </a:p>
        </p:txBody>
      </p:sp>
      <p:sp>
        <p:nvSpPr>
          <p:cNvPr id="10" name="Title 5"/>
          <p:cNvSpPr>
            <a:spLocks noGrp="1"/>
          </p:cNvSpPr>
          <p:nvPr>
            <p:ph type="title"/>
          </p:nvPr>
        </p:nvSpPr>
        <p:spPr>
          <a:xfrm>
            <a:off x="838200" y="365125"/>
            <a:ext cx="10515600" cy="640080"/>
          </a:xfrm>
          <a:solidFill>
            <a:schemeClr val="tx1"/>
          </a:solidFill>
        </p:spPr>
        <p:txBody>
          <a:bodyPr>
            <a:normAutofit fontScale="90000"/>
          </a:bodyPr>
          <a:lstStyle/>
          <a:p>
            <a:r>
              <a:rPr lang="en-US" sz="6000" b="1">
                <a:solidFill>
                  <a:schemeClr val="bg1"/>
                </a:solidFill>
              </a:rPr>
              <a:t>Everything Is Slow!</a:t>
            </a:r>
          </a:p>
        </p:txBody>
      </p:sp>
      <p:sp>
        <p:nvSpPr>
          <p:cNvPr id="2" name="AutoShape 2" descr="Image result for slow network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962024" y="3151981"/>
            <a:ext cx="2619375" cy="1743075"/>
          </a:xfrm>
          <a:prstGeom prst="rect">
            <a:avLst/>
          </a:prstGeom>
        </p:spPr>
      </p:pic>
      <p:sp>
        <p:nvSpPr>
          <p:cNvPr id="8" name="Rectangle 7"/>
          <p:cNvSpPr/>
          <p:nvPr/>
        </p:nvSpPr>
        <p:spPr>
          <a:xfrm>
            <a:off x="6450486" y="6017795"/>
            <a:ext cx="3331361" cy="338554"/>
          </a:xfrm>
          <a:prstGeom prst="rect">
            <a:avLst/>
          </a:prstGeom>
        </p:spPr>
        <p:txBody>
          <a:bodyPr wrap="none">
            <a:spAutoFit/>
          </a:bodyPr>
          <a:lstStyle/>
          <a:p>
            <a:r>
              <a:rPr lang="en-US" sz="800">
                <a:hlinkClick r:id="rId3"/>
              </a:rPr>
              <a:t>http://horizonmindcare.com/Facilities/Academic</a:t>
            </a:r>
            <a:endParaRPr lang="en-US" sz="800"/>
          </a:p>
          <a:p>
            <a:r>
              <a:rPr lang="en-US" sz="800"/>
              <a:t>https://pngtree.com/freepng/green-yes-tag-vector-material_2870721.html</a:t>
            </a:r>
          </a:p>
        </p:txBody>
      </p:sp>
      <p:sp>
        <p:nvSpPr>
          <p:cNvPr id="11" name="Rectangle 10"/>
          <p:cNvSpPr/>
          <p:nvPr/>
        </p:nvSpPr>
        <p:spPr>
          <a:xfrm>
            <a:off x="3699111" y="2949337"/>
            <a:ext cx="2633663" cy="2297430"/>
          </a:xfrm>
          <a:prstGeom prst="rect">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It must be database!</a:t>
            </a:r>
          </a:p>
        </p:txBody>
      </p:sp>
      <p:pic>
        <p:nvPicPr>
          <p:cNvPr id="13" name="Content Placeholder 12"/>
          <p:cNvPicPr>
            <a:picLocks noGrp="1" noChangeAspect="1"/>
          </p:cNvPicPr>
          <p:nvPr>
            <p:ph idx="1"/>
          </p:nvPr>
        </p:nvPicPr>
        <p:blipFill>
          <a:blip r:embed="rId4"/>
          <a:stretch>
            <a:fillRect/>
          </a:stretch>
        </p:blipFill>
        <p:spPr>
          <a:xfrm>
            <a:off x="6450486" y="2144536"/>
            <a:ext cx="3741263" cy="3757965"/>
          </a:xfrm>
          <a:prstGeom prst="rect">
            <a:avLst/>
          </a:prstGeom>
        </p:spPr>
      </p:pic>
    </p:spTree>
    <p:extLst>
      <p:ext uri="{BB962C8B-B14F-4D97-AF65-F5344CB8AC3E}">
        <p14:creationId xmlns:p14="http://schemas.microsoft.com/office/powerpoint/2010/main" val="163545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a:t>
            </a:r>
            <a:r>
              <a:rPr lang="en-US" err="1"/>
              <a:t>SqlWorldWide</a:t>
            </a:r>
            <a:endParaRPr lang="en-US"/>
          </a:p>
        </p:txBody>
      </p:sp>
      <p:sp>
        <p:nvSpPr>
          <p:cNvPr id="3" name="Rectangle 2"/>
          <p:cNvSpPr/>
          <p:nvPr/>
        </p:nvSpPr>
        <p:spPr>
          <a:xfrm>
            <a:off x="3481118" y="5391977"/>
            <a:ext cx="5229765"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800" dirty="0">
                <a:solidFill>
                  <a:srgbClr val="00B0F0"/>
                </a:solidFill>
              </a:rPr>
              <a:t>Top metric utilization per database</a:t>
            </a:r>
          </a:p>
        </p:txBody>
      </p:sp>
      <p:pic>
        <p:nvPicPr>
          <p:cNvPr id="6" name="Picture 5"/>
          <p:cNvPicPr>
            <a:picLocks noChangeAspect="1"/>
          </p:cNvPicPr>
          <p:nvPr/>
        </p:nvPicPr>
        <p:blipFill>
          <a:blip r:embed="rId3"/>
          <a:stretch>
            <a:fillRect/>
          </a:stretch>
        </p:blipFill>
        <p:spPr>
          <a:xfrm>
            <a:off x="201036" y="518246"/>
            <a:ext cx="11789927" cy="4572000"/>
          </a:xfrm>
          <a:prstGeom prst="rect">
            <a:avLst/>
          </a:prstGeom>
        </p:spPr>
      </p:pic>
    </p:spTree>
    <p:extLst>
      <p:ext uri="{BB962C8B-B14F-4D97-AF65-F5344CB8AC3E}">
        <p14:creationId xmlns:p14="http://schemas.microsoft.com/office/powerpoint/2010/main" val="1847538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Rectangle 6"/>
          <p:cNvSpPr/>
          <p:nvPr/>
        </p:nvSpPr>
        <p:spPr>
          <a:xfrm>
            <a:off x="3295554" y="5391977"/>
            <a:ext cx="5600892"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800" dirty="0">
                <a:solidFill>
                  <a:srgbClr val="00B0F0"/>
                </a:solidFill>
              </a:rPr>
              <a:t>Insights Across Enterprise (Hierarchy)</a:t>
            </a:r>
          </a:p>
        </p:txBody>
      </p:sp>
      <p:pic>
        <p:nvPicPr>
          <p:cNvPr id="2" name="Picture 1"/>
          <p:cNvPicPr>
            <a:picLocks noChangeAspect="1"/>
          </p:cNvPicPr>
          <p:nvPr/>
        </p:nvPicPr>
        <p:blipFill>
          <a:blip r:embed="rId3"/>
          <a:stretch>
            <a:fillRect/>
          </a:stretch>
        </p:blipFill>
        <p:spPr>
          <a:xfrm>
            <a:off x="714375" y="387927"/>
            <a:ext cx="10763250" cy="4191000"/>
          </a:xfrm>
          <a:prstGeom prst="rect">
            <a:avLst/>
          </a:prstGeom>
        </p:spPr>
      </p:pic>
    </p:spTree>
    <p:extLst>
      <p:ext uri="{BB962C8B-B14F-4D97-AF65-F5344CB8AC3E}">
        <p14:creationId xmlns:p14="http://schemas.microsoft.com/office/powerpoint/2010/main" val="1910914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Rectangle 6"/>
          <p:cNvSpPr/>
          <p:nvPr/>
        </p:nvSpPr>
        <p:spPr>
          <a:xfrm>
            <a:off x="3696593" y="5391977"/>
            <a:ext cx="4798814"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800" dirty="0">
                <a:solidFill>
                  <a:srgbClr val="00B0F0"/>
                </a:solidFill>
              </a:rPr>
              <a:t>Insight Per Resource (Database)</a:t>
            </a:r>
          </a:p>
        </p:txBody>
      </p:sp>
      <p:pic>
        <p:nvPicPr>
          <p:cNvPr id="2" name="Picture 1"/>
          <p:cNvPicPr>
            <a:picLocks noChangeAspect="1"/>
          </p:cNvPicPr>
          <p:nvPr/>
        </p:nvPicPr>
        <p:blipFill>
          <a:blip r:embed="rId3"/>
          <a:stretch>
            <a:fillRect/>
          </a:stretch>
        </p:blipFill>
        <p:spPr>
          <a:xfrm>
            <a:off x="286001" y="195944"/>
            <a:ext cx="11619998" cy="4754880"/>
          </a:xfrm>
          <a:prstGeom prst="rect">
            <a:avLst/>
          </a:prstGeom>
        </p:spPr>
      </p:pic>
    </p:spTree>
    <p:extLst>
      <p:ext uri="{BB962C8B-B14F-4D97-AF65-F5344CB8AC3E}">
        <p14:creationId xmlns:p14="http://schemas.microsoft.com/office/powerpoint/2010/main" val="2541009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Rectangle 6"/>
          <p:cNvSpPr/>
          <p:nvPr/>
        </p:nvSpPr>
        <p:spPr>
          <a:xfrm>
            <a:off x="3696593" y="5391977"/>
            <a:ext cx="4798814"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800" dirty="0">
                <a:solidFill>
                  <a:srgbClr val="00B0F0"/>
                </a:solidFill>
              </a:rPr>
              <a:t>Insight Per Resource (Database)</a:t>
            </a:r>
          </a:p>
        </p:txBody>
      </p:sp>
      <p:pic>
        <p:nvPicPr>
          <p:cNvPr id="2" name="Picture 1"/>
          <p:cNvPicPr>
            <a:picLocks noChangeAspect="1"/>
          </p:cNvPicPr>
          <p:nvPr/>
        </p:nvPicPr>
        <p:blipFill>
          <a:blip r:embed="rId3"/>
          <a:stretch>
            <a:fillRect/>
          </a:stretch>
        </p:blipFill>
        <p:spPr>
          <a:xfrm>
            <a:off x="199707" y="470264"/>
            <a:ext cx="11792585" cy="4480560"/>
          </a:xfrm>
          <a:prstGeom prst="rect">
            <a:avLst/>
          </a:prstGeom>
        </p:spPr>
      </p:pic>
    </p:spTree>
    <p:extLst>
      <p:ext uri="{BB962C8B-B14F-4D97-AF65-F5344CB8AC3E}">
        <p14:creationId xmlns:p14="http://schemas.microsoft.com/office/powerpoint/2010/main" val="1192321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dirty="0"/>
              <a:t>SqlWorldWide.com                                                                                                         @</a:t>
            </a:r>
            <a:r>
              <a:rPr lang="en-US" dirty="0" err="1"/>
              <a:t>SqlWorldWide</a:t>
            </a:r>
            <a:endParaRPr lang="en-US" dirty="0"/>
          </a:p>
        </p:txBody>
      </p:sp>
      <p:sp>
        <p:nvSpPr>
          <p:cNvPr id="7" name="Rectangle 6"/>
          <p:cNvSpPr/>
          <p:nvPr/>
        </p:nvSpPr>
        <p:spPr>
          <a:xfrm>
            <a:off x="4371810" y="5685891"/>
            <a:ext cx="3448380"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800" dirty="0">
                <a:solidFill>
                  <a:srgbClr val="00B0F0"/>
                </a:solidFill>
              </a:rPr>
              <a:t>Insight Details Queries</a:t>
            </a:r>
          </a:p>
        </p:txBody>
      </p:sp>
      <p:pic>
        <p:nvPicPr>
          <p:cNvPr id="2" name="Picture 1"/>
          <p:cNvPicPr>
            <a:picLocks noChangeAspect="1"/>
          </p:cNvPicPr>
          <p:nvPr/>
        </p:nvPicPr>
        <p:blipFill>
          <a:blip r:embed="rId3"/>
          <a:stretch>
            <a:fillRect/>
          </a:stretch>
        </p:blipFill>
        <p:spPr>
          <a:xfrm>
            <a:off x="172131" y="0"/>
            <a:ext cx="11847738" cy="3017520"/>
          </a:xfrm>
          <a:prstGeom prst="rect">
            <a:avLst/>
          </a:prstGeom>
        </p:spPr>
      </p:pic>
      <p:pic>
        <p:nvPicPr>
          <p:cNvPr id="3" name="Picture 2"/>
          <p:cNvPicPr>
            <a:picLocks noChangeAspect="1"/>
          </p:cNvPicPr>
          <p:nvPr/>
        </p:nvPicPr>
        <p:blipFill>
          <a:blip r:embed="rId4"/>
          <a:stretch>
            <a:fillRect/>
          </a:stretch>
        </p:blipFill>
        <p:spPr>
          <a:xfrm>
            <a:off x="2852925" y="2687002"/>
            <a:ext cx="9166944" cy="2194560"/>
          </a:xfrm>
          <a:prstGeom prst="rect">
            <a:avLst/>
          </a:prstGeom>
        </p:spPr>
      </p:pic>
    </p:spTree>
    <p:extLst>
      <p:ext uri="{BB962C8B-B14F-4D97-AF65-F5344CB8AC3E}">
        <p14:creationId xmlns:p14="http://schemas.microsoft.com/office/powerpoint/2010/main" val="3048987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7" name="Picture 6"/>
          <p:cNvPicPr>
            <a:picLocks noChangeAspect="1"/>
          </p:cNvPicPr>
          <p:nvPr/>
        </p:nvPicPr>
        <p:blipFill>
          <a:blip r:embed="rId2"/>
          <a:stretch>
            <a:fillRect/>
          </a:stretch>
        </p:blipFill>
        <p:spPr>
          <a:xfrm>
            <a:off x="985925" y="274320"/>
            <a:ext cx="10220150" cy="5212080"/>
          </a:xfrm>
          <a:prstGeom prst="rect">
            <a:avLst/>
          </a:prstGeom>
        </p:spPr>
      </p:pic>
      <p:sp>
        <p:nvSpPr>
          <p:cNvPr id="8" name="Rectangle 7"/>
          <p:cNvSpPr/>
          <p:nvPr/>
        </p:nvSpPr>
        <p:spPr>
          <a:xfrm>
            <a:off x="4381364" y="5685891"/>
            <a:ext cx="4572790"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800" dirty="0">
                <a:solidFill>
                  <a:srgbClr val="00B0F0"/>
                </a:solidFill>
              </a:rPr>
              <a:t>Insight Details Database Waits</a:t>
            </a:r>
          </a:p>
        </p:txBody>
      </p:sp>
    </p:spTree>
    <p:extLst>
      <p:ext uri="{BB962C8B-B14F-4D97-AF65-F5344CB8AC3E}">
        <p14:creationId xmlns:p14="http://schemas.microsoft.com/office/powerpoint/2010/main" val="1568588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sp>
        <p:nvSpPr>
          <p:cNvPr id="7" name="Rectangle 6"/>
          <p:cNvSpPr/>
          <p:nvPr/>
        </p:nvSpPr>
        <p:spPr>
          <a:xfrm>
            <a:off x="4214171" y="5685891"/>
            <a:ext cx="3763659"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800" dirty="0">
                <a:solidFill>
                  <a:srgbClr val="00B0F0"/>
                </a:solidFill>
              </a:rPr>
              <a:t>High Impact Item Details</a:t>
            </a:r>
          </a:p>
        </p:txBody>
      </p:sp>
      <p:pic>
        <p:nvPicPr>
          <p:cNvPr id="2" name="Picture 1"/>
          <p:cNvPicPr>
            <a:picLocks noChangeAspect="1"/>
          </p:cNvPicPr>
          <p:nvPr/>
        </p:nvPicPr>
        <p:blipFill>
          <a:blip r:embed="rId2"/>
          <a:stretch>
            <a:fillRect/>
          </a:stretch>
        </p:blipFill>
        <p:spPr>
          <a:xfrm>
            <a:off x="422472" y="534912"/>
            <a:ext cx="11347055" cy="4572000"/>
          </a:xfrm>
          <a:prstGeom prst="rect">
            <a:avLst/>
          </a:prstGeom>
        </p:spPr>
      </p:pic>
    </p:spTree>
    <p:extLst>
      <p:ext uri="{BB962C8B-B14F-4D97-AF65-F5344CB8AC3E}">
        <p14:creationId xmlns:p14="http://schemas.microsoft.com/office/powerpoint/2010/main" val="4077798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noChangeAspect="1"/>
          </p:cNvPicPr>
          <p:nvPr/>
        </p:nvPicPr>
        <p:blipFill>
          <a:blip r:embed="rId2"/>
          <a:stretch>
            <a:fillRect/>
          </a:stretch>
        </p:blipFill>
        <p:spPr>
          <a:xfrm>
            <a:off x="241199" y="274320"/>
            <a:ext cx="11709603" cy="4023360"/>
          </a:xfrm>
          <a:prstGeom prst="rect">
            <a:avLst/>
          </a:prstGeom>
        </p:spPr>
      </p:pic>
      <p:sp>
        <p:nvSpPr>
          <p:cNvPr id="7" name="Rectangle 6"/>
          <p:cNvSpPr/>
          <p:nvPr/>
        </p:nvSpPr>
        <p:spPr>
          <a:xfrm>
            <a:off x="3863818" y="5685891"/>
            <a:ext cx="4464364"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800" dirty="0">
                <a:solidFill>
                  <a:srgbClr val="00B0F0"/>
                </a:solidFill>
              </a:rPr>
              <a:t>Balance Elastic Pool Resource</a:t>
            </a:r>
          </a:p>
        </p:txBody>
      </p:sp>
    </p:spTree>
    <p:extLst>
      <p:ext uri="{BB962C8B-B14F-4D97-AF65-F5344CB8AC3E}">
        <p14:creationId xmlns:p14="http://schemas.microsoft.com/office/powerpoint/2010/main" val="3129872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noChangeAspect="1"/>
          </p:cNvPicPr>
          <p:nvPr/>
        </p:nvPicPr>
        <p:blipFill>
          <a:blip r:embed="rId3"/>
          <a:stretch>
            <a:fillRect/>
          </a:stretch>
        </p:blipFill>
        <p:spPr>
          <a:xfrm>
            <a:off x="286873" y="274320"/>
            <a:ext cx="11618254" cy="3657600"/>
          </a:xfrm>
          <a:prstGeom prst="rect">
            <a:avLst/>
          </a:prstGeom>
        </p:spPr>
      </p:pic>
      <p:sp>
        <p:nvSpPr>
          <p:cNvPr id="7" name="Rectangle 6"/>
          <p:cNvSpPr/>
          <p:nvPr/>
        </p:nvSpPr>
        <p:spPr>
          <a:xfrm>
            <a:off x="3863818" y="5685891"/>
            <a:ext cx="5099922"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800" dirty="0">
                <a:solidFill>
                  <a:srgbClr val="00B0F0"/>
                </a:solidFill>
              </a:rPr>
              <a:t>Single Query Performance Across </a:t>
            </a:r>
          </a:p>
        </p:txBody>
      </p:sp>
    </p:spTree>
    <p:extLst>
      <p:ext uri="{BB962C8B-B14F-4D97-AF65-F5344CB8AC3E}">
        <p14:creationId xmlns:p14="http://schemas.microsoft.com/office/powerpoint/2010/main" val="3293115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p:cNvPicPr>
            <a:picLocks noChangeAspect="1"/>
          </p:cNvPicPr>
          <p:nvPr/>
        </p:nvPicPr>
        <p:blipFill>
          <a:blip r:embed="rId2"/>
          <a:stretch>
            <a:fillRect/>
          </a:stretch>
        </p:blipFill>
        <p:spPr>
          <a:xfrm>
            <a:off x="3916907" y="887104"/>
            <a:ext cx="7568280" cy="4247724"/>
          </a:xfrm>
          <a:prstGeom prst="rect">
            <a:avLst/>
          </a:prstGeom>
        </p:spPr>
      </p:pic>
      <p:sp>
        <p:nvSpPr>
          <p:cNvPr id="7" name="TextBox 6"/>
          <p:cNvSpPr txBox="1"/>
          <p:nvPr/>
        </p:nvSpPr>
        <p:spPr>
          <a:xfrm>
            <a:off x="341195" y="887104"/>
            <a:ext cx="3084393" cy="2308324"/>
          </a:xfrm>
          <a:prstGeom prst="rect">
            <a:avLst/>
          </a:prstGeom>
          <a:noFill/>
        </p:spPr>
        <p:txBody>
          <a:bodyPr wrap="square" rtlCol="0">
            <a:spAutoFit/>
          </a:bodyPr>
          <a:lstStyle/>
          <a:p>
            <a:r>
              <a:rPr lang="en-US" sz="2400">
                <a:hlinkClick r:id="rId3"/>
              </a:rPr>
              <a:t>For a hands-on overview on using Azure SQL Analytics solution and for typical usage scenarios, see the embedded video</a:t>
            </a:r>
            <a:endParaRPr lang="en-US" sz="2400"/>
          </a:p>
        </p:txBody>
      </p:sp>
    </p:spTree>
    <p:extLst>
      <p:ext uri="{BB962C8B-B14F-4D97-AF65-F5344CB8AC3E}">
        <p14:creationId xmlns:p14="http://schemas.microsoft.com/office/powerpoint/2010/main" val="2826574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24" y="741218"/>
            <a:ext cx="10928352" cy="5375564"/>
          </a:xfrm>
          <a:prstGeom prst="rect">
            <a:avLst/>
          </a:prstGeom>
        </p:spPr>
      </p:pic>
      <p:sp>
        <p:nvSpPr>
          <p:cNvPr id="6" name="Footer Placeholder 4"/>
          <p:cNvSpPr>
            <a:spLocks noGrp="1"/>
          </p:cNvSpPr>
          <p:nvPr>
            <p:ph type="ftr" sz="quarter" idx="3"/>
          </p:nvPr>
        </p:nvSpPr>
        <p:spPr>
          <a:xfrm>
            <a:off x="5288437" y="6356350"/>
            <a:ext cx="6065363" cy="365125"/>
          </a:xfrm>
        </p:spPr>
        <p:txBody>
          <a:bodyPr/>
          <a:lstStyle/>
          <a:p>
            <a:r>
              <a:rPr lang="en-US" dirty="0"/>
              <a:t>SqlWorldWide.com                                                                                                         @</a:t>
            </a:r>
            <a:r>
              <a:rPr lang="en-US" dirty="0" err="1"/>
              <a:t>SqlWorldWide</a:t>
            </a:r>
            <a:endParaRPr lang="en-US" dirty="0"/>
          </a:p>
        </p:txBody>
      </p:sp>
    </p:spTree>
    <p:extLst>
      <p:ext uri="{BB962C8B-B14F-4D97-AF65-F5344CB8AC3E}">
        <p14:creationId xmlns:p14="http://schemas.microsoft.com/office/powerpoint/2010/main" val="1717481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A417D2-CB8F-408B-B0C6-A90F7DAD8ABD}"/>
              </a:ext>
            </a:extLst>
          </p:cNvPr>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a:extLst>
              <a:ext uri="{FF2B5EF4-FFF2-40B4-BE49-F238E27FC236}">
                <a16:creationId xmlns:a16="http://schemas.microsoft.com/office/drawing/2014/main" id="{7466C82C-58A6-440E-94B8-ACECEB2341CB}"/>
              </a:ext>
            </a:extLst>
          </p:cNvPr>
          <p:cNvSpPr>
            <a:spLocks noGrp="1"/>
          </p:cNvSpPr>
          <p:nvPr>
            <p:ph type="ftr" sz="quarter" idx="3"/>
          </p:nvPr>
        </p:nvSpPr>
        <p:spPr/>
        <p:txBody>
          <a:bodyPr/>
          <a:lstStyle/>
          <a:p>
            <a:r>
              <a:rPr lang="en-US"/>
              <a:t>SqlWorldWide.com                                                                                                        @SqlWorldWide</a:t>
            </a:r>
          </a:p>
        </p:txBody>
      </p:sp>
      <p:graphicFrame>
        <p:nvGraphicFramePr>
          <p:cNvPr id="2" name="Diagram 1">
            <a:extLst>
              <a:ext uri="{FF2B5EF4-FFF2-40B4-BE49-F238E27FC236}">
                <a16:creationId xmlns:a16="http://schemas.microsoft.com/office/drawing/2014/main" id="{9426A182-7B04-4FA5-8CBA-9E0F64C23F50}"/>
              </a:ext>
            </a:extLst>
          </p:cNvPr>
          <p:cNvGraphicFramePr/>
          <p:nvPr/>
        </p:nvGraphicFramePr>
        <p:xfrm>
          <a:off x="838200" y="583096"/>
          <a:ext cx="10359887" cy="548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2533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3" name="Picture 2"/>
          <p:cNvPicPr>
            <a:picLocks/>
          </p:cNvPicPr>
          <p:nvPr/>
        </p:nvPicPr>
        <p:blipFill>
          <a:blip r:embed="rId2"/>
          <a:stretch>
            <a:fillRect/>
          </a:stretch>
        </p:blipFill>
        <p:spPr>
          <a:xfrm>
            <a:off x="663212" y="882287"/>
            <a:ext cx="3657600" cy="548640"/>
          </a:xfrm>
          <a:prstGeom prst="rect">
            <a:avLst/>
          </a:prstGeom>
        </p:spPr>
      </p:pic>
      <p:pic>
        <p:nvPicPr>
          <p:cNvPr id="13" name="Picture 12"/>
          <p:cNvPicPr>
            <a:picLocks noChangeAspect="1"/>
          </p:cNvPicPr>
          <p:nvPr/>
        </p:nvPicPr>
        <p:blipFill>
          <a:blip r:embed="rId3"/>
          <a:stretch>
            <a:fillRect/>
          </a:stretch>
        </p:blipFill>
        <p:spPr>
          <a:xfrm>
            <a:off x="663212" y="3607299"/>
            <a:ext cx="3657600" cy="1892320"/>
          </a:xfrm>
          <a:prstGeom prst="rect">
            <a:avLst/>
          </a:prstGeom>
        </p:spPr>
      </p:pic>
      <p:sp>
        <p:nvSpPr>
          <p:cNvPr id="14" name="Rectangle 13"/>
          <p:cNvSpPr/>
          <p:nvPr/>
        </p:nvSpPr>
        <p:spPr>
          <a:xfrm>
            <a:off x="5288437" y="3607299"/>
            <a:ext cx="2279278" cy="369332"/>
          </a:xfrm>
          <a:prstGeom prst="rect">
            <a:avLst/>
          </a:prstGeom>
        </p:spPr>
        <p:txBody>
          <a:bodyPr wrap="none">
            <a:spAutoFit/>
          </a:bodyPr>
          <a:lstStyle/>
          <a:p>
            <a:r>
              <a:rPr lang="en-US" dirty="0">
                <a:solidFill>
                  <a:srgbClr val="000000"/>
                </a:solidFill>
                <a:latin typeface="SegoeUI"/>
              </a:rPr>
              <a:t>Azure SQL Analytics</a:t>
            </a:r>
            <a:endParaRPr lang="en-US" b="0" i="0" dirty="0">
              <a:solidFill>
                <a:srgbClr val="000000"/>
              </a:solidFill>
              <a:effectLst/>
              <a:latin typeface="SegoeUI"/>
            </a:endParaRPr>
          </a:p>
        </p:txBody>
      </p:sp>
      <p:pic>
        <p:nvPicPr>
          <p:cNvPr id="15" name="Picture 14"/>
          <p:cNvPicPr>
            <a:picLocks noChangeAspect="1"/>
          </p:cNvPicPr>
          <p:nvPr/>
        </p:nvPicPr>
        <p:blipFill>
          <a:blip r:embed="rId4"/>
          <a:stretch>
            <a:fillRect/>
          </a:stretch>
        </p:blipFill>
        <p:spPr>
          <a:xfrm>
            <a:off x="7744765" y="3613808"/>
            <a:ext cx="1581150" cy="1590675"/>
          </a:xfrm>
          <a:prstGeom prst="rect">
            <a:avLst/>
          </a:prstGeom>
        </p:spPr>
      </p:pic>
      <p:sp>
        <p:nvSpPr>
          <p:cNvPr id="16" name="Rectangle 15"/>
          <p:cNvSpPr/>
          <p:nvPr/>
        </p:nvSpPr>
        <p:spPr>
          <a:xfrm>
            <a:off x="5288437" y="1196851"/>
            <a:ext cx="1967270" cy="369332"/>
          </a:xfrm>
          <a:prstGeom prst="rect">
            <a:avLst/>
          </a:prstGeom>
        </p:spPr>
        <p:txBody>
          <a:bodyPr wrap="none">
            <a:spAutoFit/>
          </a:bodyPr>
          <a:lstStyle/>
          <a:p>
            <a:r>
              <a:rPr lang="en-US" dirty="0">
                <a:solidFill>
                  <a:srgbClr val="000000"/>
                </a:solidFill>
                <a:latin typeface="SegoeUI"/>
              </a:rPr>
              <a:t>Automatic Tuning</a:t>
            </a:r>
          </a:p>
        </p:txBody>
      </p:sp>
      <p:pic>
        <p:nvPicPr>
          <p:cNvPr id="17" name="Picture 16"/>
          <p:cNvPicPr>
            <a:picLocks noChangeAspect="1"/>
          </p:cNvPicPr>
          <p:nvPr/>
        </p:nvPicPr>
        <p:blipFill>
          <a:blip r:embed="rId5"/>
          <a:stretch>
            <a:fillRect/>
          </a:stretch>
        </p:blipFill>
        <p:spPr>
          <a:xfrm>
            <a:off x="7754875" y="1196851"/>
            <a:ext cx="1487620" cy="1554480"/>
          </a:xfrm>
          <a:prstGeom prst="rect">
            <a:avLst/>
          </a:prstGeom>
        </p:spPr>
      </p:pic>
      <p:pic>
        <p:nvPicPr>
          <p:cNvPr id="6" name="Picture 5">
            <a:extLst>
              <a:ext uri="{FF2B5EF4-FFF2-40B4-BE49-F238E27FC236}">
                <a16:creationId xmlns:a16="http://schemas.microsoft.com/office/drawing/2014/main" id="{7579D06D-A335-4FCF-A538-6622C3BAAA18}"/>
              </a:ext>
            </a:extLst>
          </p:cNvPr>
          <p:cNvPicPr>
            <a:picLocks noChangeAspect="1"/>
          </p:cNvPicPr>
          <p:nvPr/>
        </p:nvPicPr>
        <p:blipFill>
          <a:blip r:embed="rId6"/>
          <a:stretch>
            <a:fillRect/>
          </a:stretch>
        </p:blipFill>
        <p:spPr>
          <a:xfrm>
            <a:off x="663212" y="1827207"/>
            <a:ext cx="3773914" cy="1423494"/>
          </a:xfrm>
          <a:prstGeom prst="rect">
            <a:avLst/>
          </a:prstGeom>
        </p:spPr>
      </p:pic>
      <p:pic>
        <p:nvPicPr>
          <p:cNvPr id="11" name="Picture 10">
            <a:extLst>
              <a:ext uri="{FF2B5EF4-FFF2-40B4-BE49-F238E27FC236}">
                <a16:creationId xmlns:a16="http://schemas.microsoft.com/office/drawing/2014/main" id="{D8E6F51B-88E8-4160-A6BF-0D77E0FD59B0}"/>
              </a:ext>
            </a:extLst>
          </p:cNvPr>
          <p:cNvPicPr>
            <a:picLocks noChangeAspect="1"/>
          </p:cNvPicPr>
          <p:nvPr/>
        </p:nvPicPr>
        <p:blipFill>
          <a:blip r:embed="rId7"/>
          <a:stretch>
            <a:fillRect/>
          </a:stretch>
        </p:blipFill>
        <p:spPr>
          <a:xfrm>
            <a:off x="3998891" y="1566183"/>
            <a:ext cx="1164437" cy="1316850"/>
          </a:xfrm>
          <a:prstGeom prst="rect">
            <a:avLst/>
          </a:prstGeom>
          <a:noFill/>
          <a:effectLst>
            <a:outerShdw blurRad="50800" dist="50800" dir="5400000" algn="ctr" rotWithShape="0">
              <a:schemeClr val="bg1"/>
            </a:outerShdw>
          </a:effectLst>
        </p:spPr>
      </p:pic>
      <p:pic>
        <p:nvPicPr>
          <p:cNvPr id="12" name="Picture 11">
            <a:extLst>
              <a:ext uri="{FF2B5EF4-FFF2-40B4-BE49-F238E27FC236}">
                <a16:creationId xmlns:a16="http://schemas.microsoft.com/office/drawing/2014/main" id="{7620912C-D7E9-4900-9243-4FFEB4AC937E}"/>
              </a:ext>
            </a:extLst>
          </p:cNvPr>
          <p:cNvPicPr>
            <a:picLocks noChangeAspect="1"/>
          </p:cNvPicPr>
          <p:nvPr/>
        </p:nvPicPr>
        <p:blipFill>
          <a:blip r:embed="rId7"/>
          <a:stretch>
            <a:fillRect/>
          </a:stretch>
        </p:blipFill>
        <p:spPr>
          <a:xfrm>
            <a:off x="4124000" y="3811648"/>
            <a:ext cx="1164437" cy="1316850"/>
          </a:xfrm>
          <a:prstGeom prst="rect">
            <a:avLst/>
          </a:prstGeom>
          <a:noFill/>
          <a:effectLst>
            <a:outerShdw blurRad="50800" dist="50800" dir="5400000" algn="ctr" rotWithShape="0">
              <a:schemeClr val="bg1"/>
            </a:outerShdw>
          </a:effectLst>
        </p:spPr>
      </p:pic>
      <p:pic>
        <p:nvPicPr>
          <p:cNvPr id="18" name="Picture 17">
            <a:extLst>
              <a:ext uri="{FF2B5EF4-FFF2-40B4-BE49-F238E27FC236}">
                <a16:creationId xmlns:a16="http://schemas.microsoft.com/office/drawing/2014/main" id="{C53FF2D3-39D3-464A-AC23-EF4DC7C19527}"/>
              </a:ext>
            </a:extLst>
          </p:cNvPr>
          <p:cNvPicPr>
            <a:picLocks noChangeAspect="1"/>
          </p:cNvPicPr>
          <p:nvPr/>
        </p:nvPicPr>
        <p:blipFill>
          <a:blip r:embed="rId7"/>
          <a:stretch>
            <a:fillRect/>
          </a:stretch>
        </p:blipFill>
        <p:spPr>
          <a:xfrm>
            <a:off x="9425657" y="1434481"/>
            <a:ext cx="1164437" cy="1316850"/>
          </a:xfrm>
          <a:prstGeom prst="rect">
            <a:avLst/>
          </a:prstGeom>
          <a:noFill/>
          <a:effectLst>
            <a:outerShdw blurRad="50800" dist="50800" dir="5400000" algn="ctr" rotWithShape="0">
              <a:schemeClr val="bg1"/>
            </a:outerShdw>
          </a:effectLst>
        </p:spPr>
      </p:pic>
      <p:pic>
        <p:nvPicPr>
          <p:cNvPr id="19" name="Picture 18">
            <a:extLst>
              <a:ext uri="{FF2B5EF4-FFF2-40B4-BE49-F238E27FC236}">
                <a16:creationId xmlns:a16="http://schemas.microsoft.com/office/drawing/2014/main" id="{1D737B80-BEEB-488E-9F72-EB2A545E66D3}"/>
              </a:ext>
            </a:extLst>
          </p:cNvPr>
          <p:cNvPicPr>
            <a:picLocks noChangeAspect="1"/>
          </p:cNvPicPr>
          <p:nvPr/>
        </p:nvPicPr>
        <p:blipFill>
          <a:blip r:embed="rId7"/>
          <a:stretch>
            <a:fillRect/>
          </a:stretch>
        </p:blipFill>
        <p:spPr>
          <a:xfrm>
            <a:off x="9502965" y="3750720"/>
            <a:ext cx="1164437" cy="1316850"/>
          </a:xfrm>
          <a:prstGeom prst="rect">
            <a:avLst/>
          </a:prstGeom>
          <a:noFill/>
          <a:effectLst>
            <a:outerShdw blurRad="50800" dist="50800" dir="5400000" algn="ctr" rotWithShape="0">
              <a:schemeClr val="bg1"/>
            </a:outerShdw>
          </a:effectLst>
        </p:spPr>
      </p:pic>
    </p:spTree>
    <p:extLst>
      <p:ext uri="{BB962C8B-B14F-4D97-AF65-F5344CB8AC3E}">
        <p14:creationId xmlns:p14="http://schemas.microsoft.com/office/powerpoint/2010/main" val="345299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A417D2-CB8F-408B-B0C6-A90F7DAD8ABD}"/>
              </a:ext>
            </a:extLst>
          </p:cNvPr>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a:extLst>
              <a:ext uri="{FF2B5EF4-FFF2-40B4-BE49-F238E27FC236}">
                <a16:creationId xmlns:a16="http://schemas.microsoft.com/office/drawing/2014/main" id="{7466C82C-58A6-440E-94B8-ACECEB2341CB}"/>
              </a:ext>
            </a:extLst>
          </p:cNvPr>
          <p:cNvSpPr>
            <a:spLocks noGrp="1"/>
          </p:cNvSpPr>
          <p:nvPr>
            <p:ph type="ftr" sz="quarter" idx="3"/>
          </p:nvPr>
        </p:nvSpPr>
        <p:spPr/>
        <p:txBody>
          <a:bodyPr/>
          <a:lstStyle/>
          <a:p>
            <a:r>
              <a:rPr lang="en-US"/>
              <a:t>SqlWorldWide.com                                                                                                        @SqlWorldWide</a:t>
            </a:r>
          </a:p>
        </p:txBody>
      </p:sp>
      <p:graphicFrame>
        <p:nvGraphicFramePr>
          <p:cNvPr id="2" name="Diagram 1">
            <a:extLst>
              <a:ext uri="{FF2B5EF4-FFF2-40B4-BE49-F238E27FC236}">
                <a16:creationId xmlns:a16="http://schemas.microsoft.com/office/drawing/2014/main" id="{9426A182-7B04-4FA5-8CBA-9E0F64C23F50}"/>
              </a:ext>
            </a:extLst>
          </p:cNvPr>
          <p:cNvGraphicFramePr/>
          <p:nvPr>
            <p:extLst>
              <p:ext uri="{D42A27DB-BD31-4B8C-83A1-F6EECF244321}">
                <p14:modId xmlns:p14="http://schemas.microsoft.com/office/powerpoint/2010/main" val="4058298849"/>
              </p:ext>
            </p:extLst>
          </p:nvPr>
        </p:nvGraphicFramePr>
        <p:xfrm>
          <a:off x="838200" y="583096"/>
          <a:ext cx="10359887" cy="548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0391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D64E32-2EFB-4DFC-AA9D-5D851AAACCF1}"/>
              </a:ext>
            </a:extLst>
          </p:cNvPr>
          <p:cNvSpPr>
            <a:spLocks noGrp="1"/>
          </p:cNvSpPr>
          <p:nvPr>
            <p:ph type="dt" sz="half" idx="10"/>
          </p:nvPr>
        </p:nvSpPr>
        <p:spPr>
          <a:xfrm>
            <a:off x="838200" y="6356350"/>
            <a:ext cx="2743200" cy="365125"/>
          </a:xfrm>
        </p:spPr>
        <p:txBody>
          <a:bodyPr/>
          <a:lstStyle/>
          <a:p>
            <a:fld id="{215CA72A-2B66-43B8-9275-59589D7FC934}" type="datetime1">
              <a:rPr lang="en-US" smtClean="0"/>
              <a:pPr/>
              <a:t>7/8/2019</a:t>
            </a:fld>
            <a:endParaRPr lang="en-US"/>
          </a:p>
        </p:txBody>
      </p:sp>
      <p:sp>
        <p:nvSpPr>
          <p:cNvPr id="5" name="Footer Placeholder 4">
            <a:extLst>
              <a:ext uri="{FF2B5EF4-FFF2-40B4-BE49-F238E27FC236}">
                <a16:creationId xmlns:a16="http://schemas.microsoft.com/office/drawing/2014/main" id="{D551DB04-1B4C-4D75-9E9F-A5609E3B5F71}"/>
              </a:ext>
            </a:extLst>
          </p:cNvPr>
          <p:cNvSpPr>
            <a:spLocks noGrp="1"/>
          </p:cNvSpPr>
          <p:nvPr>
            <p:ph type="ftr" sz="quarter" idx="3"/>
          </p:nvPr>
        </p:nvSpPr>
        <p:spPr>
          <a:xfrm>
            <a:off x="5288437" y="6356350"/>
            <a:ext cx="6065363" cy="365125"/>
          </a:xfrm>
        </p:spPr>
        <p:txBody>
          <a:bodyPr/>
          <a:lstStyle/>
          <a:p>
            <a:r>
              <a:rPr lang="en-US"/>
              <a:t>SqlWorldWide.com                                                                                                        @SqlWorldWide</a:t>
            </a:r>
          </a:p>
        </p:txBody>
      </p:sp>
      <p:pic>
        <p:nvPicPr>
          <p:cNvPr id="6" name="Picture 5">
            <a:extLst>
              <a:ext uri="{FF2B5EF4-FFF2-40B4-BE49-F238E27FC236}">
                <a16:creationId xmlns:a16="http://schemas.microsoft.com/office/drawing/2014/main" id="{BEE23C95-E5E0-452E-A0EA-62B3F8BE68B6}"/>
              </a:ext>
            </a:extLst>
          </p:cNvPr>
          <p:cNvPicPr>
            <a:picLocks noChangeAspect="1"/>
          </p:cNvPicPr>
          <p:nvPr/>
        </p:nvPicPr>
        <p:blipFill>
          <a:blip r:embed="rId3"/>
          <a:stretch>
            <a:fillRect/>
          </a:stretch>
        </p:blipFill>
        <p:spPr>
          <a:xfrm>
            <a:off x="131273" y="966145"/>
            <a:ext cx="11929454" cy="4925710"/>
          </a:xfrm>
          <a:prstGeom prst="rect">
            <a:avLst/>
          </a:prstGeom>
        </p:spPr>
      </p:pic>
    </p:spTree>
    <p:extLst>
      <p:ext uri="{BB962C8B-B14F-4D97-AF65-F5344CB8AC3E}">
        <p14:creationId xmlns:p14="http://schemas.microsoft.com/office/powerpoint/2010/main" val="623859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01F7022-B50A-4DF2-A12F-A5A414B075B3}"/>
              </a:ext>
            </a:extLst>
          </p:cNvPr>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a:extLst>
              <a:ext uri="{FF2B5EF4-FFF2-40B4-BE49-F238E27FC236}">
                <a16:creationId xmlns:a16="http://schemas.microsoft.com/office/drawing/2014/main" id="{63117E88-A7B5-4F03-8D28-64FDF1D24B74}"/>
              </a:ext>
            </a:extLst>
          </p:cNvPr>
          <p:cNvSpPr>
            <a:spLocks noGrp="1"/>
          </p:cNvSpPr>
          <p:nvPr>
            <p:ph type="ftr" sz="quarter" idx="3"/>
          </p:nvPr>
        </p:nvSpPr>
        <p:spPr/>
        <p:txBody>
          <a:bodyPr/>
          <a:lstStyle/>
          <a:p>
            <a:r>
              <a:rPr lang="en-US"/>
              <a:t>SqlWorldWide.com                                                                                                        @SqlWorldWide</a:t>
            </a:r>
          </a:p>
        </p:txBody>
      </p:sp>
      <p:pic>
        <p:nvPicPr>
          <p:cNvPr id="8" name="Picture 7">
            <a:extLst>
              <a:ext uri="{FF2B5EF4-FFF2-40B4-BE49-F238E27FC236}">
                <a16:creationId xmlns:a16="http://schemas.microsoft.com/office/drawing/2014/main" id="{B13915CF-22C1-4E93-A589-AE1CF9E9B2DD}"/>
              </a:ext>
            </a:extLst>
          </p:cNvPr>
          <p:cNvPicPr>
            <a:picLocks noChangeAspect="1"/>
          </p:cNvPicPr>
          <p:nvPr/>
        </p:nvPicPr>
        <p:blipFill>
          <a:blip r:embed="rId2"/>
          <a:stretch>
            <a:fillRect/>
          </a:stretch>
        </p:blipFill>
        <p:spPr>
          <a:xfrm>
            <a:off x="869322" y="136525"/>
            <a:ext cx="10484478" cy="6197451"/>
          </a:xfrm>
          <a:prstGeom prst="rect">
            <a:avLst/>
          </a:prstGeom>
        </p:spPr>
      </p:pic>
    </p:spTree>
    <p:extLst>
      <p:ext uri="{BB962C8B-B14F-4D97-AF65-F5344CB8AC3E}">
        <p14:creationId xmlns:p14="http://schemas.microsoft.com/office/powerpoint/2010/main" val="33513689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55AF2F-92D9-4421-B874-443CB93E5EEC}"/>
              </a:ext>
            </a:extLst>
          </p:cNvPr>
          <p:cNvSpPr>
            <a:spLocks noGrp="1"/>
          </p:cNvSpPr>
          <p:nvPr>
            <p:ph idx="1"/>
          </p:nvPr>
        </p:nvSpPr>
        <p:spPr>
          <a:xfrm>
            <a:off x="838200" y="993913"/>
            <a:ext cx="10515600" cy="5183050"/>
          </a:xfrm>
        </p:spPr>
        <p:txBody>
          <a:bodyPr>
            <a:normAutofit lnSpcReduction="10000"/>
          </a:bodyPr>
          <a:lstStyle/>
          <a:p>
            <a:r>
              <a:rPr lang="en-US" b="1" dirty="0">
                <a:hlinkClick r:id="rId3"/>
              </a:rPr>
              <a:t>Azure SQL Database - Monitoring and tuning</a:t>
            </a:r>
            <a:endParaRPr lang="en-US" b="1" dirty="0"/>
          </a:p>
          <a:p>
            <a:r>
              <a:rPr lang="en-US" b="1" dirty="0">
                <a:hlinkClick r:id="rId4"/>
              </a:rPr>
              <a:t>Azure Monitor pricing</a:t>
            </a:r>
            <a:endParaRPr lang="en-US" b="1" dirty="0"/>
          </a:p>
          <a:p>
            <a:r>
              <a:rPr lang="en-US" b="1" dirty="0">
                <a:hlinkClick r:id="rId5"/>
              </a:rPr>
              <a:t>Performance recommendations for SQL Database</a:t>
            </a:r>
            <a:endParaRPr lang="en-US" b="1" dirty="0"/>
          </a:p>
          <a:p>
            <a:r>
              <a:rPr lang="en-US" b="1" dirty="0">
                <a:hlinkClick r:id="rId6"/>
              </a:rPr>
              <a:t>Query Performance Insight for Azure SQL Database</a:t>
            </a:r>
            <a:endParaRPr lang="en-US" b="1" dirty="0"/>
          </a:p>
          <a:p>
            <a:r>
              <a:rPr lang="en-US" b="1" dirty="0">
                <a:hlinkClick r:id="rId7"/>
              </a:rPr>
              <a:t>Troubleshoot Azure SQL Database performance issues with Intelligent Insights</a:t>
            </a:r>
            <a:endParaRPr lang="en-US" b="1" dirty="0"/>
          </a:p>
          <a:p>
            <a:r>
              <a:rPr lang="en-US" b="1" dirty="0">
                <a:hlinkClick r:id="rId8"/>
              </a:rPr>
              <a:t>Intelligent Insights using AI to monitor and troubleshoot database performance</a:t>
            </a:r>
            <a:endParaRPr lang="en-US" b="1" dirty="0"/>
          </a:p>
          <a:p>
            <a:r>
              <a:rPr lang="en-US" b="1" dirty="0">
                <a:hlinkClick r:id="rId9"/>
              </a:rPr>
              <a:t>Monitor Azure SQL Database using Azure SQL Analytics (Preview)</a:t>
            </a:r>
            <a:endParaRPr lang="en-US" b="1" dirty="0"/>
          </a:p>
          <a:p>
            <a:r>
              <a:rPr lang="en-US" b="1" dirty="0">
                <a:hlinkClick r:id="rId10"/>
              </a:rPr>
              <a:t>Use Case - Artificial Intelligence tunes Azure SQL Databases</a:t>
            </a:r>
            <a:endParaRPr lang="en-US" b="1" dirty="0"/>
          </a:p>
          <a:p>
            <a:r>
              <a:rPr lang="en-US" b="1" dirty="0">
                <a:hlinkClick r:id="rId11"/>
              </a:rPr>
              <a:t>Log Analytics FAQ</a:t>
            </a:r>
            <a:endParaRPr lang="en-US" b="1" dirty="0"/>
          </a:p>
          <a:p>
            <a:endParaRPr lang="en-US" b="1" dirty="0"/>
          </a:p>
          <a:p>
            <a:endParaRPr lang="en-US" b="1" dirty="0"/>
          </a:p>
          <a:p>
            <a:endParaRPr lang="en-US" b="1" dirty="0"/>
          </a:p>
          <a:p>
            <a:endParaRPr lang="en-US" b="1" dirty="0"/>
          </a:p>
          <a:p>
            <a:endParaRPr lang="en-US" dirty="0"/>
          </a:p>
        </p:txBody>
      </p:sp>
      <p:sp>
        <p:nvSpPr>
          <p:cNvPr id="4" name="Date Placeholder 3">
            <a:extLst>
              <a:ext uri="{FF2B5EF4-FFF2-40B4-BE49-F238E27FC236}">
                <a16:creationId xmlns:a16="http://schemas.microsoft.com/office/drawing/2014/main" id="{F9696973-0154-4639-8942-C9B1364A6C99}"/>
              </a:ext>
            </a:extLst>
          </p:cNvPr>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a:extLst>
              <a:ext uri="{FF2B5EF4-FFF2-40B4-BE49-F238E27FC236}">
                <a16:creationId xmlns:a16="http://schemas.microsoft.com/office/drawing/2014/main" id="{8227BB55-6991-4FCF-8E25-2DE424D8307C}"/>
              </a:ext>
            </a:extLst>
          </p:cNvPr>
          <p:cNvSpPr>
            <a:spLocks noGrp="1"/>
          </p:cNvSpPr>
          <p:nvPr>
            <p:ph type="ftr" sz="quarter" idx="3"/>
          </p:nvPr>
        </p:nvSpPr>
        <p:spPr>
          <a:xfrm>
            <a:off x="5288437" y="6356350"/>
            <a:ext cx="6065363" cy="365125"/>
          </a:xfrm>
        </p:spPr>
        <p:txBody>
          <a:bodyPr/>
          <a:lstStyle/>
          <a:p>
            <a:r>
              <a:rPr lang="en-US"/>
              <a:t>SqlWorldWide.com                                                                                                         @SqlWorldWide</a:t>
            </a:r>
          </a:p>
        </p:txBody>
      </p:sp>
      <p:sp>
        <p:nvSpPr>
          <p:cNvPr id="6" name="Title 5">
            <a:extLst>
              <a:ext uri="{FF2B5EF4-FFF2-40B4-BE49-F238E27FC236}">
                <a16:creationId xmlns:a16="http://schemas.microsoft.com/office/drawing/2014/main" id="{7C9453C0-E8AE-465B-927A-23A0332D8055}"/>
              </a:ext>
            </a:extLst>
          </p:cNvPr>
          <p:cNvSpPr txBox="1">
            <a:spLocks/>
          </p:cNvSpPr>
          <p:nvPr/>
        </p:nvSpPr>
        <p:spPr>
          <a:xfrm>
            <a:off x="838200" y="182880"/>
            <a:ext cx="10515600" cy="640080"/>
          </a:xfrm>
          <a:prstGeom prst="rect">
            <a:avLst/>
          </a:prstGeom>
          <a:solidFill>
            <a:schemeClr val="tx1"/>
          </a:solidFill>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chemeClr val="bg1"/>
                </a:solidFill>
              </a:rPr>
              <a:t>Resource</a:t>
            </a:r>
            <a:endParaRPr lang="en-US" sz="6100" b="1">
              <a:solidFill>
                <a:schemeClr val="bg1"/>
              </a:solidFill>
            </a:endParaRPr>
          </a:p>
        </p:txBody>
      </p:sp>
    </p:spTree>
    <p:extLst>
      <p:ext uri="{BB962C8B-B14F-4D97-AF65-F5344CB8AC3E}">
        <p14:creationId xmlns:p14="http://schemas.microsoft.com/office/powerpoint/2010/main" val="797144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2505991192"/>
              </p:ext>
            </p:extLst>
          </p:nvPr>
        </p:nvGraphicFramePr>
        <p:xfrm>
          <a:off x="1017391" y="187890"/>
          <a:ext cx="9905305" cy="602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0621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pPr marL="68580" indent="0">
              <a:buNone/>
            </a:pPr>
            <a:endParaRPr lang="en-US"/>
          </a:p>
          <a:p>
            <a:endParaRPr lang="en-US"/>
          </a:p>
          <a:p>
            <a:endParaRPr lang="en-US"/>
          </a:p>
          <a:p>
            <a:endParaRPr lang="en-US"/>
          </a:p>
          <a:p>
            <a:endParaRPr lang="en-US" sz="2400"/>
          </a:p>
          <a:p>
            <a:endParaRPr lang="en-US"/>
          </a:p>
          <a:p>
            <a:endParaRPr lang="en-US"/>
          </a:p>
          <a:p>
            <a:endParaRPr lang="en-US"/>
          </a:p>
          <a:p>
            <a:endParaRPr lang="en-US"/>
          </a:p>
        </p:txBody>
      </p:sp>
      <p:pic>
        <p:nvPicPr>
          <p:cNvPr id="1026" name="Picture 2" descr="Image result for question"/>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58672" y="1201654"/>
            <a:ext cx="2395162" cy="26672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0448" y="4205472"/>
            <a:ext cx="945442" cy="780899"/>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0448" y="5454441"/>
            <a:ext cx="945441" cy="842024"/>
          </a:xfrm>
          <a:prstGeom prst="rect">
            <a:avLst/>
          </a:prstGeom>
        </p:spPr>
      </p:pic>
      <p:pic>
        <p:nvPicPr>
          <p:cNvPr id="18" name="Picture 17">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0449" y="1673544"/>
            <a:ext cx="945440" cy="877856"/>
          </a:xfrm>
          <a:prstGeom prst="rect">
            <a:avLst/>
          </a:prstGeom>
        </p:spPr>
      </p:pic>
      <p:pic>
        <p:nvPicPr>
          <p:cNvPr id="19" name="Picture 18">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0448" y="2939508"/>
            <a:ext cx="945442" cy="877856"/>
          </a:xfrm>
          <a:prstGeom prst="rect">
            <a:avLst/>
          </a:prstGeom>
        </p:spPr>
      </p:pic>
      <p:sp>
        <p:nvSpPr>
          <p:cNvPr id="2" name="Rectangle 1"/>
          <p:cNvSpPr/>
          <p:nvPr/>
        </p:nvSpPr>
        <p:spPr>
          <a:xfrm>
            <a:off x="6081618" y="1668294"/>
            <a:ext cx="4991975" cy="707886"/>
          </a:xfrm>
          <a:prstGeom prst="rect">
            <a:avLst/>
          </a:prstGeom>
        </p:spPr>
        <p:txBody>
          <a:bodyPr wrap="square">
            <a:spAutoFit/>
          </a:bodyPr>
          <a:lstStyle/>
          <a:p>
            <a:r>
              <a:rPr lang="en-US" sz="4000"/>
              <a:t>@</a:t>
            </a:r>
            <a:r>
              <a:rPr lang="en-US" sz="4000" err="1"/>
              <a:t>SqlWorldWide</a:t>
            </a:r>
            <a:endParaRPr lang="en-US" sz="4000"/>
          </a:p>
        </p:txBody>
      </p:sp>
      <p:sp>
        <p:nvSpPr>
          <p:cNvPr id="3" name="Rectangle 2"/>
          <p:cNvSpPr/>
          <p:nvPr/>
        </p:nvSpPr>
        <p:spPr>
          <a:xfrm>
            <a:off x="6081618" y="3022759"/>
            <a:ext cx="5168018" cy="707886"/>
          </a:xfrm>
          <a:prstGeom prst="rect">
            <a:avLst/>
          </a:prstGeom>
        </p:spPr>
        <p:txBody>
          <a:bodyPr wrap="none">
            <a:spAutoFit/>
          </a:bodyPr>
          <a:lstStyle/>
          <a:p>
            <a:r>
              <a:rPr lang="en-US" sz="4000"/>
              <a:t>linkedin.com/in/</a:t>
            </a:r>
            <a:r>
              <a:rPr lang="en-US" sz="4000" err="1"/>
              <a:t>taiobali</a:t>
            </a:r>
            <a:endParaRPr lang="en-US" sz="4000"/>
          </a:p>
        </p:txBody>
      </p:sp>
      <p:sp>
        <p:nvSpPr>
          <p:cNvPr id="4" name="Rectangle 3"/>
          <p:cNvSpPr/>
          <p:nvPr/>
        </p:nvSpPr>
        <p:spPr>
          <a:xfrm>
            <a:off x="6081618" y="4205472"/>
            <a:ext cx="4055919" cy="707886"/>
          </a:xfrm>
          <a:prstGeom prst="rect">
            <a:avLst/>
          </a:prstGeom>
        </p:spPr>
        <p:txBody>
          <a:bodyPr wrap="none">
            <a:spAutoFit/>
          </a:bodyPr>
          <a:lstStyle/>
          <a:p>
            <a:r>
              <a:rPr lang="en-US" sz="4000"/>
              <a:t>sqlworldwide.com</a:t>
            </a:r>
          </a:p>
        </p:txBody>
      </p:sp>
      <p:sp>
        <p:nvSpPr>
          <p:cNvPr id="5" name="Rectangle 4"/>
          <p:cNvSpPr/>
          <p:nvPr/>
        </p:nvSpPr>
        <p:spPr>
          <a:xfrm>
            <a:off x="6081618" y="5454441"/>
            <a:ext cx="5670142" cy="707886"/>
          </a:xfrm>
          <a:prstGeom prst="rect">
            <a:avLst/>
          </a:prstGeom>
        </p:spPr>
        <p:txBody>
          <a:bodyPr wrap="none">
            <a:spAutoFit/>
          </a:bodyPr>
          <a:lstStyle/>
          <a:p>
            <a:r>
              <a:rPr lang="en-US" sz="4000"/>
              <a:t>taiob@sqlworldwide.com</a:t>
            </a:r>
          </a:p>
        </p:txBody>
      </p:sp>
    </p:spTree>
    <p:extLst>
      <p:ext uri="{BB962C8B-B14F-4D97-AF65-F5344CB8AC3E}">
        <p14:creationId xmlns:p14="http://schemas.microsoft.com/office/powerpoint/2010/main" val="3704381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4346" y="492754"/>
            <a:ext cx="8946572" cy="5971656"/>
          </a:xfrm>
          <a:prstGeom prst="rect">
            <a:avLst/>
          </a:prstGeom>
          <a:effectLst>
            <a:softEdge rad="63500"/>
          </a:effectLst>
        </p:spPr>
      </p:pic>
    </p:spTree>
    <p:extLst>
      <p:ext uri="{BB962C8B-B14F-4D97-AF65-F5344CB8AC3E}">
        <p14:creationId xmlns:p14="http://schemas.microsoft.com/office/powerpoint/2010/main" val="40956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640080"/>
          </a:xfrm>
          <a:solidFill>
            <a:schemeClr val="tx1"/>
          </a:solidFill>
        </p:spPr>
        <p:txBody>
          <a:bodyPr vert="horz" lIns="91440" tIns="45720" rIns="91440" bIns="45720" rtlCol="0" anchor="ctr">
            <a:normAutofit fontScale="90000"/>
          </a:bodyPr>
          <a:lstStyle/>
          <a:p>
            <a:r>
              <a:rPr lang="en-US" sz="6000" b="1">
                <a:solidFill>
                  <a:schemeClr val="bg1"/>
                </a:solidFill>
              </a:rPr>
              <a:t>Tools</a:t>
            </a:r>
          </a:p>
        </p:txBody>
      </p:sp>
      <p:pic>
        <p:nvPicPr>
          <p:cNvPr id="11266" name="Picture 2" descr="Image result for on premise"/>
          <p:cNvPicPr>
            <a:picLocks noGrp="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121792"/>
            <a:ext cx="10515600"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7" name="Rectangle 6"/>
          <p:cNvSpPr/>
          <p:nvPr/>
        </p:nvSpPr>
        <p:spPr>
          <a:xfrm>
            <a:off x="838200" y="6096455"/>
            <a:ext cx="6096000" cy="215444"/>
          </a:xfrm>
          <a:prstGeom prst="rect">
            <a:avLst/>
          </a:prstGeom>
        </p:spPr>
        <p:txBody>
          <a:bodyPr>
            <a:spAutoFit/>
          </a:bodyPr>
          <a:lstStyle/>
          <a:p>
            <a:r>
              <a:rPr lang="en-US" sz="800"/>
              <a:t>https://www.dynamixsolutions.com/the-pros-and-cons-of-cloud-vs-on-premise-servers/</a:t>
            </a:r>
          </a:p>
        </p:txBody>
      </p:sp>
      <p:sp>
        <p:nvSpPr>
          <p:cNvPr id="8" name="Footer Placeholder 4"/>
          <p:cNvSpPr>
            <a:spLocks noGrp="1"/>
          </p:cNvSpPr>
          <p:nvPr>
            <p:ph type="ftr" sz="quarter" idx="3"/>
          </p:nvPr>
        </p:nvSpPr>
        <p:spPr>
          <a:xfrm>
            <a:off x="5288437" y="6356350"/>
            <a:ext cx="6065363" cy="365125"/>
          </a:xfrm>
        </p:spPr>
        <p:txBody>
          <a:bodyPr/>
          <a:lstStyle/>
          <a:p>
            <a:r>
              <a:rPr lang="en-US" dirty="0"/>
              <a:t>SqlWorldWide.com                                                                                                         @</a:t>
            </a:r>
            <a:r>
              <a:rPr lang="en-US" dirty="0" err="1"/>
              <a:t>SqlWorldWide</a:t>
            </a:r>
            <a:endParaRPr lang="en-US" dirty="0"/>
          </a:p>
        </p:txBody>
      </p:sp>
    </p:spTree>
    <p:extLst>
      <p:ext uri="{BB962C8B-B14F-4D97-AF65-F5344CB8AC3E}">
        <p14:creationId xmlns:p14="http://schemas.microsoft.com/office/powerpoint/2010/main" val="6634256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640080"/>
          </a:xfrm>
          <a:solidFill>
            <a:schemeClr val="tx1"/>
          </a:solidFill>
        </p:spPr>
        <p:txBody>
          <a:bodyPr>
            <a:normAutofit fontScale="90000"/>
          </a:bodyPr>
          <a:lstStyle/>
          <a:p>
            <a:r>
              <a:rPr lang="en-US" sz="6000" b="1">
                <a:solidFill>
                  <a:schemeClr val="bg1"/>
                </a:solidFill>
              </a:rPr>
              <a:t>Tuning Option</a:t>
            </a:r>
          </a:p>
        </p:txBody>
      </p:sp>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graphicFrame>
        <p:nvGraphicFramePr>
          <p:cNvPr id="17" name="Content Placeholder 16"/>
          <p:cNvGraphicFramePr>
            <a:graphicFrameLocks noGrp="1"/>
          </p:cNvGraphicFramePr>
          <p:nvPr>
            <p:ph idx="1"/>
            <p:extLst>
              <p:ext uri="{D42A27DB-BD31-4B8C-83A1-F6EECF244321}">
                <p14:modId xmlns:p14="http://schemas.microsoft.com/office/powerpoint/2010/main" val="1714299351"/>
              </p:ext>
            </p:extLst>
          </p:nvPr>
        </p:nvGraphicFramePr>
        <p:xfrm>
          <a:off x="838200" y="1188720"/>
          <a:ext cx="10515600" cy="4988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4"/>
          <p:cNvSpPr>
            <a:spLocks noGrp="1"/>
          </p:cNvSpPr>
          <p:nvPr>
            <p:ph type="ftr" sz="quarter" idx="3"/>
          </p:nvPr>
        </p:nvSpPr>
        <p:spPr>
          <a:xfrm>
            <a:off x="5288437" y="6356350"/>
            <a:ext cx="6065363" cy="365125"/>
          </a:xfrm>
        </p:spPr>
        <p:txBody>
          <a:bodyPr/>
          <a:lstStyle/>
          <a:p>
            <a:r>
              <a:rPr lang="en-US" dirty="0"/>
              <a:t>SqlWorldWide.com                                                                                                         @</a:t>
            </a:r>
            <a:r>
              <a:rPr lang="en-US" dirty="0" err="1"/>
              <a:t>SqlWorldWide</a:t>
            </a:r>
            <a:endParaRPr lang="en-US" dirty="0"/>
          </a:p>
        </p:txBody>
      </p:sp>
    </p:spTree>
    <p:extLst>
      <p:ext uri="{BB962C8B-B14F-4D97-AF65-F5344CB8AC3E}">
        <p14:creationId xmlns:p14="http://schemas.microsoft.com/office/powerpoint/2010/main" val="146916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5CA72A-2B66-43B8-9275-59589D7FC934}" type="datetime1">
              <a:rPr lang="en-US" smtClean="0"/>
              <a:pPr/>
              <a:t>7/8/2019</a:t>
            </a:fld>
            <a:endParaRPr lang="en-US"/>
          </a:p>
        </p:txBody>
      </p:sp>
      <p:sp>
        <p:nvSpPr>
          <p:cNvPr id="5" name="Footer Placeholder 4"/>
          <p:cNvSpPr>
            <a:spLocks noGrp="1"/>
          </p:cNvSpPr>
          <p:nvPr>
            <p:ph type="ftr" sz="quarter" idx="3"/>
          </p:nvPr>
        </p:nvSpPr>
        <p:spPr>
          <a:xfrm>
            <a:off x="5288437" y="6356350"/>
            <a:ext cx="6065363" cy="365125"/>
          </a:xfrm>
        </p:spPr>
        <p:txBody>
          <a:bodyPr/>
          <a:lstStyle/>
          <a:p>
            <a:r>
              <a:rPr lang="en-US"/>
              <a:t>SqlWorldWide.com                                                                                                         @SqlWorldWide</a:t>
            </a:r>
          </a:p>
        </p:txBody>
      </p:sp>
      <p:pic>
        <p:nvPicPr>
          <p:cNvPr id="3" name="Picture 2"/>
          <p:cNvPicPr>
            <a:picLocks/>
          </p:cNvPicPr>
          <p:nvPr/>
        </p:nvPicPr>
        <p:blipFill>
          <a:blip r:embed="rId2"/>
          <a:stretch>
            <a:fillRect/>
          </a:stretch>
        </p:blipFill>
        <p:spPr>
          <a:xfrm>
            <a:off x="663212" y="882287"/>
            <a:ext cx="3657600" cy="548640"/>
          </a:xfrm>
          <a:prstGeom prst="rect">
            <a:avLst/>
          </a:prstGeom>
        </p:spPr>
      </p:pic>
      <p:pic>
        <p:nvPicPr>
          <p:cNvPr id="13" name="Picture 12"/>
          <p:cNvPicPr>
            <a:picLocks noChangeAspect="1"/>
          </p:cNvPicPr>
          <p:nvPr/>
        </p:nvPicPr>
        <p:blipFill>
          <a:blip r:embed="rId3"/>
          <a:stretch>
            <a:fillRect/>
          </a:stretch>
        </p:blipFill>
        <p:spPr>
          <a:xfrm>
            <a:off x="663212" y="3607299"/>
            <a:ext cx="3657600" cy="1892320"/>
          </a:xfrm>
          <a:prstGeom prst="rect">
            <a:avLst/>
          </a:prstGeom>
        </p:spPr>
      </p:pic>
      <p:sp>
        <p:nvSpPr>
          <p:cNvPr id="14" name="Rectangle 13"/>
          <p:cNvSpPr/>
          <p:nvPr/>
        </p:nvSpPr>
        <p:spPr>
          <a:xfrm>
            <a:off x="5288437" y="3607299"/>
            <a:ext cx="2279278" cy="369332"/>
          </a:xfrm>
          <a:prstGeom prst="rect">
            <a:avLst/>
          </a:prstGeom>
        </p:spPr>
        <p:txBody>
          <a:bodyPr wrap="none">
            <a:spAutoFit/>
          </a:bodyPr>
          <a:lstStyle/>
          <a:p>
            <a:r>
              <a:rPr lang="en-US" dirty="0">
                <a:solidFill>
                  <a:srgbClr val="000000"/>
                </a:solidFill>
                <a:latin typeface="SegoeUI"/>
              </a:rPr>
              <a:t>Azure SQL Analytics</a:t>
            </a:r>
            <a:endParaRPr lang="en-US" b="0" i="0" dirty="0">
              <a:solidFill>
                <a:srgbClr val="000000"/>
              </a:solidFill>
              <a:effectLst/>
              <a:latin typeface="SegoeUI"/>
            </a:endParaRPr>
          </a:p>
        </p:txBody>
      </p:sp>
      <p:pic>
        <p:nvPicPr>
          <p:cNvPr id="15" name="Picture 14"/>
          <p:cNvPicPr>
            <a:picLocks noChangeAspect="1"/>
          </p:cNvPicPr>
          <p:nvPr/>
        </p:nvPicPr>
        <p:blipFill>
          <a:blip r:embed="rId4"/>
          <a:stretch>
            <a:fillRect/>
          </a:stretch>
        </p:blipFill>
        <p:spPr>
          <a:xfrm>
            <a:off x="7744765" y="3613808"/>
            <a:ext cx="1581150" cy="1590675"/>
          </a:xfrm>
          <a:prstGeom prst="rect">
            <a:avLst/>
          </a:prstGeom>
        </p:spPr>
      </p:pic>
      <p:sp>
        <p:nvSpPr>
          <p:cNvPr id="16" name="Rectangle 15"/>
          <p:cNvSpPr/>
          <p:nvPr/>
        </p:nvSpPr>
        <p:spPr>
          <a:xfrm>
            <a:off x="5288437" y="1196851"/>
            <a:ext cx="1967270" cy="369332"/>
          </a:xfrm>
          <a:prstGeom prst="rect">
            <a:avLst/>
          </a:prstGeom>
        </p:spPr>
        <p:txBody>
          <a:bodyPr wrap="none">
            <a:spAutoFit/>
          </a:bodyPr>
          <a:lstStyle/>
          <a:p>
            <a:r>
              <a:rPr lang="en-US" dirty="0">
                <a:solidFill>
                  <a:srgbClr val="000000"/>
                </a:solidFill>
                <a:latin typeface="SegoeUI"/>
              </a:rPr>
              <a:t>Automatic Tuning</a:t>
            </a:r>
          </a:p>
        </p:txBody>
      </p:sp>
      <p:pic>
        <p:nvPicPr>
          <p:cNvPr id="17" name="Picture 16"/>
          <p:cNvPicPr>
            <a:picLocks noChangeAspect="1"/>
          </p:cNvPicPr>
          <p:nvPr/>
        </p:nvPicPr>
        <p:blipFill>
          <a:blip r:embed="rId5"/>
          <a:stretch>
            <a:fillRect/>
          </a:stretch>
        </p:blipFill>
        <p:spPr>
          <a:xfrm>
            <a:off x="7754875" y="1196851"/>
            <a:ext cx="1487620" cy="1554480"/>
          </a:xfrm>
          <a:prstGeom prst="rect">
            <a:avLst/>
          </a:prstGeom>
        </p:spPr>
      </p:pic>
      <p:pic>
        <p:nvPicPr>
          <p:cNvPr id="6" name="Picture 5">
            <a:extLst>
              <a:ext uri="{FF2B5EF4-FFF2-40B4-BE49-F238E27FC236}">
                <a16:creationId xmlns:a16="http://schemas.microsoft.com/office/drawing/2014/main" id="{7579D06D-A335-4FCF-A538-6622C3BAAA18}"/>
              </a:ext>
            </a:extLst>
          </p:cNvPr>
          <p:cNvPicPr>
            <a:picLocks noChangeAspect="1"/>
          </p:cNvPicPr>
          <p:nvPr/>
        </p:nvPicPr>
        <p:blipFill>
          <a:blip r:embed="rId6"/>
          <a:stretch>
            <a:fillRect/>
          </a:stretch>
        </p:blipFill>
        <p:spPr>
          <a:xfrm>
            <a:off x="663212" y="1827207"/>
            <a:ext cx="3773914" cy="1423494"/>
          </a:xfrm>
          <a:prstGeom prst="rect">
            <a:avLst/>
          </a:prstGeom>
        </p:spPr>
      </p:pic>
    </p:spTree>
    <p:extLst>
      <p:ext uri="{BB962C8B-B14F-4D97-AF65-F5344CB8AC3E}">
        <p14:creationId xmlns:p14="http://schemas.microsoft.com/office/powerpoint/2010/main" val="3386638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1596</Words>
  <Application>Microsoft Office PowerPoint</Application>
  <PresentationFormat>Widescreen</PresentationFormat>
  <Paragraphs>392</Paragraphs>
  <Slides>68</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Calibri Light</vt:lpstr>
      <vt:lpstr>Segoe UI</vt:lpstr>
      <vt:lpstr>SegoeUI</vt:lpstr>
      <vt:lpstr>Stencil</vt:lpstr>
      <vt:lpstr>Office Theme</vt:lpstr>
      <vt:lpstr>                       PERFORMANCE OPTIMIZATION </vt:lpstr>
      <vt:lpstr>Everything Is Slow!</vt:lpstr>
      <vt:lpstr>Everything Is Slow!</vt:lpstr>
      <vt:lpstr>Everything Is Slow!</vt:lpstr>
      <vt:lpstr>Everything Is Slow!</vt:lpstr>
      <vt:lpstr>PowerPoint Presentation</vt:lpstr>
      <vt:lpstr>Tools</vt:lpstr>
      <vt:lpstr>Tuning Option</vt:lpstr>
      <vt:lpstr>PowerPoint Presentation</vt:lpstr>
      <vt:lpstr>Overview</vt:lpstr>
      <vt:lpstr>Overview</vt:lpstr>
      <vt:lpstr>Overview</vt:lpstr>
      <vt:lpstr>Metrics</vt:lpstr>
      <vt:lpstr>Metrics</vt:lpstr>
      <vt:lpstr>Alert</vt:lpstr>
      <vt:lpstr>Alert</vt:lpstr>
      <vt:lpstr>PowerPoint Presentation</vt:lpstr>
      <vt:lpstr>Alert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2019-03-31T23:05:23Z</dcterms:created>
  <dcterms:modified xsi:type="dcterms:W3CDTF">2019-07-09T15:38:49Z</dcterms:modified>
</cp:coreProperties>
</file>